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44" r:id="rId2"/>
    <p:sldId id="345" r:id="rId3"/>
    <p:sldId id="358" r:id="rId4"/>
    <p:sldId id="362" r:id="rId5"/>
    <p:sldId id="359" r:id="rId6"/>
    <p:sldId id="360" r:id="rId7"/>
    <p:sldId id="364" r:id="rId8"/>
    <p:sldId id="367" r:id="rId9"/>
    <p:sldId id="356" r:id="rId10"/>
    <p:sldId id="357" r:id="rId11"/>
    <p:sldId id="366" r:id="rId12"/>
    <p:sldId id="270" r:id="rId13"/>
    <p:sldId id="335" r:id="rId14"/>
  </p:sldIdLst>
  <p:sldSz cx="9144000" cy="6858000" type="screen4x3"/>
  <p:notesSz cx="6805613" cy="99441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laude Berruer" initials="CB" lastIdx="40" clrIdx="0"/>
  <p:cmAuthor id="1" name="C_Berruer" initials="C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0000"/>
    <a:srgbClr val="38984F"/>
    <a:srgbClr val="AE78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590" autoAdjust="0"/>
  </p:normalViewPr>
  <p:slideViewPr>
    <p:cSldViewPr>
      <p:cViewPr varScale="1">
        <p:scale>
          <a:sx n="92" d="100"/>
          <a:sy n="92" d="100"/>
        </p:scale>
        <p:origin x="166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commentAuthors" Target="commentAuthor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EB21B-6B12-4AB8-9635-7F3AEE316068}" type="datetimeFigureOut">
              <a:rPr lang="fr-FR" smtClean="0"/>
              <a:t>14/11/2016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7660FF-577E-4FC3-AC29-9D1BF96D610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17704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FF4D8-5B83-4D65-8A4B-82742F85DA38}" type="datetimeFigureOut">
              <a:rPr lang="fr-FR" smtClean="0"/>
              <a:pPr/>
              <a:t>14/11/2016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70BF3-FEE7-491B-9268-A614B0C3F00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1085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EE535-9BE6-4381-BE93-6586E47D08B0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3087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D8A2E-1269-483E-88B2-78E049DFAA00}" type="datetime1">
              <a:rPr lang="fr-FR" smtClean="0"/>
              <a:pPr/>
              <a:t>14/11/2016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3513-8E55-40EF-BB7E-281A80E45A2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AB95D-0A15-4AF7-88CD-B655C6881847}" type="datetime1">
              <a:rPr lang="fr-FR" smtClean="0"/>
              <a:pPr/>
              <a:t>14/11/2016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3513-8E55-40EF-BB7E-281A80E45A2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6E61-5C83-4499-9993-1C8400A6E57A}" type="datetime1">
              <a:rPr lang="fr-FR" smtClean="0"/>
              <a:pPr/>
              <a:t>14/11/2016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3513-8E55-40EF-BB7E-281A80E45A2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4630-96C5-4A45-AACB-18FF87A75ED7}" type="datetime1">
              <a:rPr lang="fr-FR" smtClean="0"/>
              <a:pPr/>
              <a:t>14/11/2016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3513-8E55-40EF-BB7E-281A80E45A2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55787-94AC-4193-9D42-133D6BFEB7CD}" type="datetime1">
              <a:rPr lang="fr-FR" smtClean="0"/>
              <a:pPr/>
              <a:t>14/11/2016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3513-8E55-40EF-BB7E-281A80E45A2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2EAAB-C0CE-4073-8EC0-70D9EBBC1D93}" type="datetime1">
              <a:rPr lang="fr-FR" smtClean="0"/>
              <a:pPr/>
              <a:t>14/11/2016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3513-8E55-40EF-BB7E-281A80E45A2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BD89F-14A4-4295-9393-119028E0025D}" type="datetime1">
              <a:rPr lang="fr-FR" smtClean="0"/>
              <a:pPr/>
              <a:t>14/11/2016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3513-8E55-40EF-BB7E-281A80E45A2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DC43-C66F-4C87-8CEB-CD7463184B2F}" type="datetime1">
              <a:rPr lang="fr-FR" smtClean="0"/>
              <a:pPr/>
              <a:t>14/11/2016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3513-8E55-40EF-BB7E-281A80E45A2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C14C-36B3-4110-A9BB-F0EDEE797243}" type="datetime1">
              <a:rPr lang="fr-FR" smtClean="0"/>
              <a:pPr/>
              <a:t>14/11/2016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3513-8E55-40EF-BB7E-281A80E45A2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02704-BB0A-4AB8-9016-522C7520EF37}" type="datetime1">
              <a:rPr lang="fr-FR" smtClean="0"/>
              <a:pPr/>
              <a:t>14/11/2016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3513-8E55-40EF-BB7E-281A80E45A2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29E2B-CF5F-4636-90A9-22F27B54E35C}" type="datetime1">
              <a:rPr lang="fr-FR" smtClean="0"/>
              <a:pPr/>
              <a:t>14/11/2016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3513-8E55-40EF-BB7E-281A80E45A2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0A448-8670-4D5C-A0C8-1E5F66A6B57C}" type="datetime1">
              <a:rPr lang="fr-FR" smtClean="0"/>
              <a:pPr/>
              <a:t>14/11/2016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C3513-8E55-40EF-BB7E-281A80E45A2B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7" name="Image 6" descr="fondsppt_Page_2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929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Relationship Id="rId3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Relationship Id="rId3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Relationship Id="rId3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Relationship Id="rId3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3513-8E55-40EF-BB7E-281A80E45A2B}" type="slidenum">
              <a:rPr lang="fr-FR" smtClean="0"/>
              <a:pPr/>
              <a:t>1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80928" y="4941168"/>
            <a:ext cx="3583574" cy="86409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2420888"/>
            <a:ext cx="7318146" cy="1312416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784" y="4293096"/>
            <a:ext cx="4749503" cy="855216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 b="9699"/>
          <a:stretch>
            <a:fillRect/>
          </a:stretch>
        </p:blipFill>
        <p:spPr bwMode="auto">
          <a:xfrm>
            <a:off x="7164288" y="5373216"/>
            <a:ext cx="1835696" cy="121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742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èche droite rayée 6"/>
          <p:cNvSpPr/>
          <p:nvPr/>
        </p:nvSpPr>
        <p:spPr>
          <a:xfrm>
            <a:off x="1547664" y="4581128"/>
            <a:ext cx="6192688" cy="720080"/>
          </a:xfrm>
          <a:prstGeom prst="striped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rayée 7"/>
          <p:cNvSpPr/>
          <p:nvPr/>
        </p:nvSpPr>
        <p:spPr>
          <a:xfrm rot="16200000">
            <a:off x="35496" y="4077072"/>
            <a:ext cx="4320480" cy="720080"/>
          </a:xfrm>
          <a:prstGeom prst="stripedRightArrow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2780928"/>
            <a:ext cx="59563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75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3513-8E55-40EF-BB7E-281A80E45A2B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403648" y="2060848"/>
            <a:ext cx="475252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Une </a:t>
            </a:r>
            <a:r>
              <a:rPr lang="fr-FR" sz="2400" b="1" dirty="0" smtClean="0">
                <a:solidFill>
                  <a:schemeClr val="bg1"/>
                </a:solidFill>
              </a:rPr>
              <a:t>originalité</a:t>
            </a:r>
            <a:r>
              <a:rPr lang="fr-FR" sz="2000" b="1" dirty="0" smtClean="0">
                <a:solidFill>
                  <a:schemeClr val="bg1"/>
                </a:solidFill>
              </a:rPr>
              <a:t> </a:t>
            </a:r>
            <a:r>
              <a:rPr lang="fr-FR" sz="2000" dirty="0" smtClean="0">
                <a:solidFill>
                  <a:schemeClr val="bg1"/>
                </a:solidFill>
              </a:rPr>
              <a:t>liée…</a:t>
            </a:r>
          </a:p>
          <a:p>
            <a:r>
              <a:rPr lang="fr-FR" sz="2000" dirty="0">
                <a:solidFill>
                  <a:schemeClr val="bg1"/>
                </a:solidFill>
              </a:rPr>
              <a:t>	</a:t>
            </a:r>
            <a:r>
              <a:rPr lang="fr-FR" sz="2000" dirty="0" smtClean="0">
                <a:solidFill>
                  <a:schemeClr val="bg1"/>
                </a:solidFill>
              </a:rPr>
              <a:t> à l’histoire</a:t>
            </a:r>
          </a:p>
          <a:p>
            <a:r>
              <a:rPr lang="fr-FR" sz="2000" dirty="0">
                <a:solidFill>
                  <a:schemeClr val="bg1"/>
                </a:solidFill>
              </a:rPr>
              <a:t>	</a:t>
            </a:r>
            <a:r>
              <a:rPr lang="fr-FR" sz="2000" dirty="0" smtClean="0">
                <a:solidFill>
                  <a:schemeClr val="bg1"/>
                </a:solidFill>
              </a:rPr>
              <a:t> à  la tradition éducative</a:t>
            </a:r>
          </a:p>
          <a:p>
            <a:r>
              <a:rPr lang="fr-FR" sz="2000" dirty="0">
                <a:solidFill>
                  <a:schemeClr val="bg1"/>
                </a:solidFill>
              </a:rPr>
              <a:t>	</a:t>
            </a:r>
            <a:r>
              <a:rPr lang="fr-FR" sz="2000" dirty="0" smtClean="0">
                <a:solidFill>
                  <a:schemeClr val="bg1"/>
                </a:solidFill>
              </a:rPr>
              <a:t> à l’appartenance ecclésiale</a:t>
            </a:r>
          </a:p>
          <a:p>
            <a:r>
              <a:rPr lang="fr-FR" sz="2000" dirty="0">
                <a:solidFill>
                  <a:schemeClr val="bg1"/>
                </a:solidFill>
              </a:rPr>
              <a:t>	</a:t>
            </a:r>
            <a:r>
              <a:rPr lang="fr-FR" sz="2000" dirty="0" smtClean="0">
                <a:solidFill>
                  <a:schemeClr val="bg1"/>
                </a:solidFill>
              </a:rPr>
              <a:t> à l’association à l’Etat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915816" y="3933056"/>
            <a:ext cx="56166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FFFF"/>
                </a:solidFill>
              </a:rPr>
              <a:t>Des</a:t>
            </a:r>
            <a:r>
              <a:rPr lang="fr-FR" sz="2400" dirty="0" smtClean="0">
                <a:solidFill>
                  <a:srgbClr val="FFFFFF"/>
                </a:solidFill>
              </a:rPr>
              <a:t> </a:t>
            </a:r>
            <a:r>
              <a:rPr lang="fr-FR" sz="2400" b="1" dirty="0" smtClean="0">
                <a:solidFill>
                  <a:srgbClr val="FFFFFF"/>
                </a:solidFill>
              </a:rPr>
              <a:t>principes</a:t>
            </a:r>
            <a:r>
              <a:rPr lang="fr-FR" sz="2400" dirty="0" smtClean="0">
                <a:solidFill>
                  <a:srgbClr val="FFFFFF"/>
                </a:solidFill>
              </a:rPr>
              <a:t> </a:t>
            </a:r>
            <a:r>
              <a:rPr lang="fr-FR" sz="2000" dirty="0" smtClean="0">
                <a:solidFill>
                  <a:srgbClr val="FFFFFF"/>
                </a:solidFill>
              </a:rPr>
              <a:t>à mettre en œuvre :</a:t>
            </a:r>
          </a:p>
          <a:p>
            <a:r>
              <a:rPr lang="fr-FR" sz="2000" dirty="0">
                <a:solidFill>
                  <a:srgbClr val="FFFFFF"/>
                </a:solidFill>
              </a:rPr>
              <a:t>		</a:t>
            </a:r>
            <a:r>
              <a:rPr lang="fr-FR" sz="2000" dirty="0" smtClean="0">
                <a:solidFill>
                  <a:srgbClr val="FFFFFF"/>
                </a:solidFill>
              </a:rPr>
              <a:t>subsidiarité</a:t>
            </a:r>
          </a:p>
          <a:p>
            <a:r>
              <a:rPr lang="fr-FR" sz="2000" dirty="0">
                <a:solidFill>
                  <a:srgbClr val="FFFFFF"/>
                </a:solidFill>
              </a:rPr>
              <a:t>	</a:t>
            </a:r>
            <a:r>
              <a:rPr lang="fr-FR" sz="2000" dirty="0" smtClean="0">
                <a:solidFill>
                  <a:srgbClr val="FFFFFF"/>
                </a:solidFill>
              </a:rPr>
              <a:t>	bien commun</a:t>
            </a:r>
            <a:endParaRPr lang="fr-FR" sz="2000" dirty="0">
              <a:solidFill>
                <a:srgbClr val="FFFFFF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364088" y="5157192"/>
            <a:ext cx="360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FFFF"/>
                </a:solidFill>
              </a:rPr>
              <a:t>Pour une </a:t>
            </a:r>
            <a:r>
              <a:rPr lang="fr-FR" sz="2400" b="1" dirty="0" smtClean="0">
                <a:solidFill>
                  <a:srgbClr val="FFFFFF"/>
                </a:solidFill>
              </a:rPr>
              <a:t>organisation…</a:t>
            </a:r>
          </a:p>
          <a:p>
            <a:r>
              <a:rPr lang="fr-FR" sz="2000" dirty="0">
                <a:solidFill>
                  <a:srgbClr val="FFFFFF"/>
                </a:solidFill>
              </a:rPr>
              <a:t>	</a:t>
            </a:r>
            <a:r>
              <a:rPr lang="fr-FR" sz="2000" dirty="0" smtClean="0">
                <a:solidFill>
                  <a:srgbClr val="FFFFFF"/>
                </a:solidFill>
              </a:rPr>
              <a:t> complexe</a:t>
            </a:r>
          </a:p>
          <a:p>
            <a:r>
              <a:rPr lang="fr-FR" sz="2000" dirty="0">
                <a:solidFill>
                  <a:srgbClr val="FFFFFF"/>
                </a:solidFill>
              </a:rPr>
              <a:t>	</a:t>
            </a:r>
            <a:r>
              <a:rPr lang="fr-FR" sz="2000" dirty="0" smtClean="0">
                <a:solidFill>
                  <a:srgbClr val="FFFFFF"/>
                </a:solidFill>
              </a:rPr>
              <a:t> moderne</a:t>
            </a:r>
          </a:p>
          <a:p>
            <a:r>
              <a:rPr lang="fr-FR" sz="2000" dirty="0">
                <a:solidFill>
                  <a:srgbClr val="FFFFFF"/>
                </a:solidFill>
              </a:rPr>
              <a:t>	</a:t>
            </a:r>
            <a:r>
              <a:rPr lang="fr-FR" sz="2000" dirty="0" smtClean="0">
                <a:solidFill>
                  <a:srgbClr val="FFFFFF"/>
                </a:solidFill>
              </a:rPr>
              <a:t> diverse</a:t>
            </a:r>
            <a:endParaRPr lang="fr-FR" sz="2000" dirty="0">
              <a:solidFill>
                <a:srgbClr val="FFFFFF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6" y="324644"/>
            <a:ext cx="91440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95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0768"/>
            <a:ext cx="9144000" cy="5517232"/>
          </a:xfrm>
          <a:prstGeom prst="rect">
            <a:avLst/>
          </a:prstGeom>
        </p:spPr>
      </p:pic>
      <p:sp>
        <p:nvSpPr>
          <p:cNvPr id="5" name="Organigramme : Processus 4"/>
          <p:cNvSpPr/>
          <p:nvPr/>
        </p:nvSpPr>
        <p:spPr>
          <a:xfrm>
            <a:off x="611560" y="1625740"/>
            <a:ext cx="576064" cy="4899604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 rot="16200000">
            <a:off x="-94677" y="5284305"/>
            <a:ext cx="195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1F497D"/>
                </a:solidFill>
              </a:rPr>
              <a:t>Versant institué</a:t>
            </a:r>
            <a:endParaRPr lang="fr-FR" sz="2000" b="1" dirty="0">
              <a:solidFill>
                <a:srgbClr val="1F497D"/>
              </a:solidFill>
            </a:endParaRPr>
          </a:p>
        </p:txBody>
      </p:sp>
      <p:sp>
        <p:nvSpPr>
          <p:cNvPr id="7" name="Organigramme : Processus 6"/>
          <p:cNvSpPr/>
          <p:nvPr/>
        </p:nvSpPr>
        <p:spPr>
          <a:xfrm rot="5400000">
            <a:off x="2339752" y="-99392"/>
            <a:ext cx="576064" cy="4896544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79512" y="2129796"/>
            <a:ext cx="489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tx2"/>
                </a:solidFill>
              </a:rPr>
              <a:t>Versant participation et collaboration</a:t>
            </a:r>
            <a:endParaRPr lang="fr-FR" sz="2000" b="1" dirty="0">
              <a:solidFill>
                <a:schemeClr val="tx2"/>
              </a:solidFill>
            </a:endParaRPr>
          </a:p>
        </p:txBody>
      </p:sp>
      <p:sp>
        <p:nvSpPr>
          <p:cNvPr id="12" name="Parenthèse ouvrante 11"/>
          <p:cNvSpPr/>
          <p:nvPr/>
        </p:nvSpPr>
        <p:spPr>
          <a:xfrm>
            <a:off x="5306113" y="1772816"/>
            <a:ext cx="360040" cy="1184465"/>
          </a:xfrm>
          <a:prstGeom prst="leftBracke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5486133" y="2060848"/>
            <a:ext cx="3406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La subsidiarité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La collégialité et la participation</a:t>
            </a:r>
          </a:p>
          <a:p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4" name="Parenthèse ouvrante 13"/>
          <p:cNvSpPr/>
          <p:nvPr/>
        </p:nvSpPr>
        <p:spPr>
          <a:xfrm>
            <a:off x="1691680" y="4941168"/>
            <a:ext cx="360040" cy="1184465"/>
          </a:xfrm>
          <a:prstGeom prst="leftBracke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1979712" y="5301208"/>
            <a:ext cx="3406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DCE6F2"/>
                </a:solidFill>
              </a:rPr>
              <a:t>Autorité légitime</a:t>
            </a:r>
          </a:p>
          <a:p>
            <a:endParaRPr lang="fr-FR" b="1" dirty="0">
              <a:solidFill>
                <a:srgbClr val="DCE6F2"/>
              </a:solidFill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75792"/>
            <a:ext cx="4536504" cy="976944"/>
          </a:xfrm>
          <a:prstGeom prst="rect">
            <a:avLst/>
          </a:prstGeom>
        </p:spPr>
      </p:pic>
      <p:sp>
        <p:nvSpPr>
          <p:cNvPr id="3" name="Rectangle à coins arrondis 2"/>
          <p:cNvSpPr/>
          <p:nvPr/>
        </p:nvSpPr>
        <p:spPr>
          <a:xfrm>
            <a:off x="4211960" y="3501008"/>
            <a:ext cx="3312368" cy="1368152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4211960" y="3596824"/>
            <a:ext cx="331236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chemeClr val="bg1"/>
                </a:solidFill>
                <a:latin typeface="+mj-lt"/>
              </a:rPr>
              <a:t>Pour la recherche et la construction du bien commun</a:t>
            </a:r>
            <a:endParaRPr lang="fr-FR" sz="24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0927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  <p:bldP spid="7" grpId="0" animBg="1"/>
      <p:bldP spid="8" grpId="0"/>
      <p:bldP spid="12" grpId="0" animBg="1"/>
      <p:bldP spid="13" grpId="0"/>
      <p:bldP spid="14" grpId="0" animBg="1"/>
      <p:bldP spid="15" grpId="0"/>
      <p:bldP spid="3" grpId="0" animBg="1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0768"/>
            <a:ext cx="9144000" cy="5517232"/>
          </a:xfrm>
          <a:prstGeom prst="rect">
            <a:avLst/>
          </a:prstGeom>
        </p:spPr>
      </p:pic>
      <p:sp>
        <p:nvSpPr>
          <p:cNvPr id="5" name="Parenthèse ouvrante 4"/>
          <p:cNvSpPr/>
          <p:nvPr/>
        </p:nvSpPr>
        <p:spPr>
          <a:xfrm>
            <a:off x="5220072" y="1700808"/>
            <a:ext cx="360040" cy="1872208"/>
          </a:xfrm>
          <a:prstGeom prst="leftBracke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5652120" y="1634239"/>
            <a:ext cx="32993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b="1" dirty="0" smtClean="0">
                <a:solidFill>
                  <a:schemeClr val="bg1"/>
                </a:solidFill>
              </a:rPr>
              <a:t>Accueil, sollicitation, concertation au sein de la communauté des  professionnels et des bénévoles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b="1" dirty="0" smtClean="0">
                <a:solidFill>
                  <a:schemeClr val="bg1"/>
                </a:solidFill>
              </a:rPr>
              <a:t>Place de l’associatif</a:t>
            </a:r>
          </a:p>
          <a:p>
            <a:pPr algn="r"/>
            <a:endParaRPr lang="fr-FR" b="1" i="1" dirty="0" smtClean="0">
              <a:solidFill>
                <a:schemeClr val="bg1"/>
              </a:solidFill>
            </a:endParaRPr>
          </a:p>
          <a:p>
            <a:pPr algn="r"/>
            <a:r>
              <a:rPr lang="fr-FR" b="1" u="sng" dirty="0" smtClean="0">
                <a:solidFill>
                  <a:schemeClr val="bg1"/>
                </a:solidFill>
              </a:rPr>
              <a:t>PARTICIPATION A LA  MISSION</a:t>
            </a:r>
          </a:p>
        </p:txBody>
      </p:sp>
      <p:sp>
        <p:nvSpPr>
          <p:cNvPr id="10" name="Parenthèse ouvrante 9"/>
          <p:cNvSpPr/>
          <p:nvPr/>
        </p:nvSpPr>
        <p:spPr>
          <a:xfrm>
            <a:off x="1423062" y="4653136"/>
            <a:ext cx="360040" cy="1872208"/>
          </a:xfrm>
          <a:prstGeom prst="leftBracke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619672" y="4566027"/>
            <a:ext cx="58326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fr-FR" b="1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Reconnaissance des autorités légitimes</a:t>
            </a:r>
          </a:p>
          <a:p>
            <a:endParaRPr lang="fr-FR" b="1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Institution  et mission confiée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b="1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algn="r"/>
            <a:r>
              <a:rPr lang="fr-FR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		   	 </a:t>
            </a:r>
            <a:r>
              <a:rPr lang="fr-FR" b="1" u="sng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A l’ORIGINE  DE LA MISSION</a:t>
            </a:r>
            <a:br>
              <a:rPr lang="fr-FR" b="1" u="sng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</a:br>
            <a:r>
              <a:rPr lang="fr-FR" b="1" u="sng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GARANTS DE LA MISSION</a:t>
            </a:r>
            <a:endParaRPr lang="fr-FR" b="1" u="sng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75792"/>
            <a:ext cx="4536504" cy="976944"/>
          </a:xfrm>
          <a:prstGeom prst="rect">
            <a:avLst/>
          </a:prstGeom>
        </p:spPr>
      </p:pic>
      <p:sp>
        <p:nvSpPr>
          <p:cNvPr id="21" name="Organigramme : Processus 4"/>
          <p:cNvSpPr/>
          <p:nvPr/>
        </p:nvSpPr>
        <p:spPr>
          <a:xfrm>
            <a:off x="611560" y="1625740"/>
            <a:ext cx="576064" cy="4899604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/>
          <p:cNvSpPr txBox="1"/>
          <p:nvPr/>
        </p:nvSpPr>
        <p:spPr>
          <a:xfrm rot="16200000">
            <a:off x="-94677" y="5284305"/>
            <a:ext cx="195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1F497D"/>
                </a:solidFill>
              </a:rPr>
              <a:t>Versant institué</a:t>
            </a:r>
            <a:endParaRPr lang="fr-FR" sz="2000" b="1" dirty="0">
              <a:solidFill>
                <a:srgbClr val="1F497D"/>
              </a:solidFill>
            </a:endParaRPr>
          </a:p>
        </p:txBody>
      </p:sp>
      <p:sp>
        <p:nvSpPr>
          <p:cNvPr id="23" name="Organigramme : Processus 6"/>
          <p:cNvSpPr/>
          <p:nvPr/>
        </p:nvSpPr>
        <p:spPr>
          <a:xfrm rot="5400000">
            <a:off x="2339752" y="-99392"/>
            <a:ext cx="576064" cy="4896544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179512" y="2129796"/>
            <a:ext cx="489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tx2"/>
                </a:solidFill>
              </a:rPr>
              <a:t>Versant participation et collaboration</a:t>
            </a:r>
            <a:endParaRPr lang="fr-FR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89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 animBg="1"/>
      <p:bldP spid="14" grpId="0"/>
      <p:bldP spid="21" grpId="0" animBg="1"/>
      <p:bldP spid="22" grpId="0"/>
      <p:bldP spid="23" grpId="0" animBg="1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0768"/>
            <a:ext cx="9144000" cy="551723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1891114" y="4221088"/>
            <a:ext cx="7145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FFFFF"/>
                </a:solidFill>
              </a:rPr>
              <a:t>Les choix du mode d’élaboration du nouveau statut</a:t>
            </a:r>
            <a:endParaRPr lang="fr-FR" sz="2400" b="1" dirty="0">
              <a:solidFill>
                <a:srgbClr val="FFFFFF"/>
              </a:solidFill>
            </a:endParaRPr>
          </a:p>
        </p:txBody>
      </p:sp>
      <p:sp>
        <p:nvSpPr>
          <p:cNvPr id="11" name="Flèche vers le bas 10"/>
          <p:cNvSpPr/>
          <p:nvPr/>
        </p:nvSpPr>
        <p:spPr>
          <a:xfrm>
            <a:off x="4811783" y="4682753"/>
            <a:ext cx="360040" cy="288032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1691680" y="5229200"/>
            <a:ext cx="68407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FFFF"/>
                </a:solidFill>
              </a:rPr>
              <a:t>Plusieurs évêques, membres des comités d’écriture et d’écriture-relecture.</a:t>
            </a:r>
          </a:p>
          <a:p>
            <a:pPr algn="ctr"/>
            <a:r>
              <a:rPr lang="fr-FR" sz="1600" b="1" dirty="0" smtClean="0">
                <a:solidFill>
                  <a:srgbClr val="FFFFFF"/>
                </a:solidFill>
              </a:rPr>
              <a:t>De nombreuses rencontres des Evêques en provinces ecclésiastiques</a:t>
            </a:r>
          </a:p>
          <a:p>
            <a:pPr algn="ctr"/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vote du statut par la Conférence plénière des Evêques</a:t>
            </a:r>
          </a:p>
          <a:p>
            <a:pPr algn="ctr"/>
            <a:endParaRPr lang="fr-FR" b="1" dirty="0">
              <a:solidFill>
                <a:srgbClr val="FFFFFF"/>
              </a:solidFill>
            </a:endParaRPr>
          </a:p>
        </p:txBody>
      </p:sp>
      <p:sp>
        <p:nvSpPr>
          <p:cNvPr id="13" name="Flèche vers le bas 12"/>
          <p:cNvSpPr/>
          <p:nvPr/>
        </p:nvSpPr>
        <p:spPr>
          <a:xfrm rot="10800000">
            <a:off x="4816089" y="3991129"/>
            <a:ext cx="360040" cy="288032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979712" y="2636912"/>
            <a:ext cx="648072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FFFF"/>
                </a:solidFill>
              </a:rPr>
              <a:t>Deux comités d’écriture et d’écriture-relecture associant divers acteurs de l’Enseignement catholique</a:t>
            </a:r>
          </a:p>
          <a:p>
            <a:pPr algn="ctr"/>
            <a:r>
              <a:rPr lang="fr-FR" sz="1600" b="1" dirty="0" smtClean="0">
                <a:solidFill>
                  <a:srgbClr val="FFFFFF"/>
                </a:solidFill>
              </a:rPr>
              <a:t>Un travail par l’ensemble des instances : plus de 10 000 heures de travail</a:t>
            </a:r>
          </a:p>
          <a:p>
            <a:pPr algn="ctr"/>
            <a:r>
              <a:rPr lang="fr-FR" sz="1600" b="1" dirty="0" smtClean="0">
                <a:solidFill>
                  <a:srgbClr val="FFFFFF"/>
                </a:solidFill>
              </a:rPr>
              <a:t>Examen régulier par la Commission Permanente et le Comité National</a:t>
            </a:r>
            <a:endParaRPr lang="fr-FR" b="1" dirty="0" smtClean="0">
              <a:solidFill>
                <a:srgbClr val="FFFFFF"/>
              </a:solidFill>
            </a:endParaRPr>
          </a:p>
          <a:p>
            <a:pPr algn="ctr"/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Vote du statut par le Comité national.</a:t>
            </a:r>
          </a:p>
        </p:txBody>
      </p:sp>
      <p:sp>
        <p:nvSpPr>
          <p:cNvPr id="17" name="Ellipse 16"/>
          <p:cNvSpPr/>
          <p:nvPr/>
        </p:nvSpPr>
        <p:spPr>
          <a:xfrm>
            <a:off x="3635896" y="2852936"/>
            <a:ext cx="2736304" cy="100811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3707904" y="5085184"/>
            <a:ext cx="2592288" cy="100811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779912" y="314096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</a:rPr>
              <a:t>STATUT  CO</a:t>
            </a:r>
            <a:r>
              <a:rPr lang="fr-FR" sz="2000" b="1" dirty="0">
                <a:solidFill>
                  <a:schemeClr val="bg1"/>
                </a:solidFill>
              </a:rPr>
              <a:t>-ÉLABORÉ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3779912" y="5373216"/>
            <a:ext cx="2448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FFFFFF"/>
                </a:solidFill>
              </a:rPr>
              <a:t>STATUT  REÇU</a:t>
            </a:r>
            <a:endParaRPr lang="fr-FR" sz="2000" b="1" dirty="0">
              <a:solidFill>
                <a:srgbClr val="FFFFFF"/>
              </a:solidFill>
            </a:endParaRPr>
          </a:p>
        </p:txBody>
      </p:sp>
      <p:sp>
        <p:nvSpPr>
          <p:cNvPr id="24" name="Organigramme : Processus 4"/>
          <p:cNvSpPr/>
          <p:nvPr/>
        </p:nvSpPr>
        <p:spPr>
          <a:xfrm>
            <a:off x="611560" y="1625740"/>
            <a:ext cx="576064" cy="4899604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 rot="16200000">
            <a:off x="-94677" y="5284305"/>
            <a:ext cx="195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1F497D"/>
                </a:solidFill>
              </a:rPr>
              <a:t>Versant institué</a:t>
            </a:r>
            <a:endParaRPr lang="fr-FR" sz="2000" b="1" dirty="0">
              <a:solidFill>
                <a:srgbClr val="1F497D"/>
              </a:solidFill>
            </a:endParaRPr>
          </a:p>
        </p:txBody>
      </p:sp>
      <p:sp>
        <p:nvSpPr>
          <p:cNvPr id="26" name="Organigramme : Processus 6"/>
          <p:cNvSpPr/>
          <p:nvPr/>
        </p:nvSpPr>
        <p:spPr>
          <a:xfrm rot="5400000">
            <a:off x="2339752" y="-99392"/>
            <a:ext cx="576064" cy="4896544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179512" y="2129796"/>
            <a:ext cx="489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tx2"/>
                </a:solidFill>
              </a:rPr>
              <a:t>Versant participation et collaboration</a:t>
            </a:r>
            <a:endParaRPr lang="fr-FR" sz="2000" b="1" dirty="0">
              <a:solidFill>
                <a:schemeClr val="tx2"/>
              </a:solidFill>
            </a:endParaRPr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75792"/>
            <a:ext cx="4536504" cy="97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23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 animBg="1"/>
      <p:bldP spid="12" grpId="1"/>
      <p:bldP spid="12" grpId="2"/>
      <p:bldP spid="13" grpId="0" animBg="1"/>
      <p:bldP spid="14" grpId="0"/>
      <p:bldP spid="14" grpId="1"/>
      <p:bldP spid="17" grpId="0" animBg="1"/>
      <p:bldP spid="18" grpId="0" animBg="1"/>
      <p:bldP spid="6" grpId="0"/>
      <p:bldP spid="19" grpId="0"/>
      <p:bldP spid="24" grpId="0" animBg="1"/>
      <p:bldP spid="25" grpId="0"/>
      <p:bldP spid="26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0768"/>
            <a:ext cx="9144000" cy="5517232"/>
          </a:xfrm>
          <a:prstGeom prst="rect">
            <a:avLst/>
          </a:prstGeom>
        </p:spPr>
      </p:pic>
      <p:sp>
        <p:nvSpPr>
          <p:cNvPr id="5" name="Parenthèse ouvrante 4"/>
          <p:cNvSpPr/>
          <p:nvPr/>
        </p:nvSpPr>
        <p:spPr>
          <a:xfrm>
            <a:off x="5315107" y="1556792"/>
            <a:ext cx="265005" cy="1728192"/>
          </a:xfrm>
          <a:prstGeom prst="leftBracket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5557085" y="1700808"/>
            <a:ext cx="448752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b="1" dirty="0">
                <a:solidFill>
                  <a:srgbClr val="FFFFFF"/>
                </a:solidFill>
              </a:rPr>
              <a:t>Le détail de l’organisation </a:t>
            </a:r>
            <a:endParaRPr lang="fr-FR" b="1" dirty="0" smtClean="0">
              <a:solidFill>
                <a:srgbClr val="FFFFFF"/>
              </a:solidFill>
            </a:endParaRPr>
          </a:p>
          <a:p>
            <a:r>
              <a:rPr lang="fr-FR" b="1" dirty="0" smtClean="0">
                <a:solidFill>
                  <a:srgbClr val="FFFFFF"/>
                </a:solidFill>
              </a:rPr>
              <a:t>      laissé </a:t>
            </a:r>
            <a:r>
              <a:rPr lang="fr-FR" b="1" dirty="0">
                <a:solidFill>
                  <a:srgbClr val="FFFFFF"/>
                </a:solidFill>
              </a:rPr>
              <a:t>aux responsables </a:t>
            </a:r>
            <a:r>
              <a:rPr lang="fr-FR" b="1" dirty="0" smtClean="0">
                <a:solidFill>
                  <a:srgbClr val="FFFFFF"/>
                </a:solidFill>
              </a:rPr>
              <a:t>locaux</a:t>
            </a:r>
          </a:p>
          <a:p>
            <a:endParaRPr lang="fr-FR" sz="1000" b="1" dirty="0">
              <a:solidFill>
                <a:srgbClr val="FFFFFF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b="1" dirty="0">
                <a:solidFill>
                  <a:srgbClr val="FFFFFF"/>
                </a:solidFill>
              </a:rPr>
              <a:t>Le projet </a:t>
            </a:r>
            <a:endParaRPr lang="fr-FR" b="1" dirty="0" smtClean="0">
              <a:solidFill>
                <a:srgbClr val="FFFFFF"/>
              </a:solidFill>
            </a:endParaRPr>
          </a:p>
          <a:p>
            <a:r>
              <a:rPr lang="fr-FR" b="1" dirty="0" smtClean="0">
                <a:solidFill>
                  <a:srgbClr val="FFFFFF"/>
                </a:solidFill>
              </a:rPr>
              <a:t>     de </a:t>
            </a:r>
            <a:r>
              <a:rPr lang="fr-FR" b="1" dirty="0">
                <a:solidFill>
                  <a:srgbClr val="FFFFFF"/>
                </a:solidFill>
              </a:rPr>
              <a:t>chacun des </a:t>
            </a:r>
            <a:r>
              <a:rPr lang="fr-FR" b="1" dirty="0" smtClean="0">
                <a:solidFill>
                  <a:srgbClr val="FFFFFF"/>
                </a:solidFill>
              </a:rPr>
              <a:t>établissements</a:t>
            </a:r>
            <a:endParaRPr lang="fr-FR" b="1" dirty="0">
              <a:solidFill>
                <a:srgbClr val="FFFFFF"/>
              </a:solidFill>
            </a:endParaRPr>
          </a:p>
        </p:txBody>
      </p:sp>
      <p:sp>
        <p:nvSpPr>
          <p:cNvPr id="10" name="Parenthèse ouvrante 9"/>
          <p:cNvSpPr/>
          <p:nvPr/>
        </p:nvSpPr>
        <p:spPr>
          <a:xfrm>
            <a:off x="1547664" y="4725144"/>
            <a:ext cx="360040" cy="1872208"/>
          </a:xfrm>
          <a:prstGeom prst="leftBracket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744274" y="4922584"/>
            <a:ext cx="536459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fr-FR" b="1" dirty="0" smtClean="0">
              <a:solidFill>
                <a:srgbClr val="FFFF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FR" b="1" dirty="0" smtClean="0">
                <a:solidFill>
                  <a:srgbClr val="FFFFFF"/>
                </a:solidFill>
              </a:rPr>
              <a:t>  Un </a:t>
            </a:r>
            <a:r>
              <a:rPr lang="fr-FR" b="1" dirty="0">
                <a:solidFill>
                  <a:srgbClr val="FFFFFF"/>
                </a:solidFill>
              </a:rPr>
              <a:t>cadre général </a:t>
            </a:r>
            <a:endParaRPr lang="fr-FR" b="1" dirty="0" smtClean="0">
              <a:solidFill>
                <a:srgbClr val="FFFFFF"/>
              </a:solidFill>
            </a:endParaRPr>
          </a:p>
          <a:p>
            <a:endParaRPr lang="fr-FR" sz="1000" b="1" dirty="0">
              <a:solidFill>
                <a:srgbClr val="FFFF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FR" b="1" dirty="0" smtClean="0">
                <a:solidFill>
                  <a:srgbClr val="FFFFFF"/>
                </a:solidFill>
              </a:rPr>
              <a:t>  Des </a:t>
            </a:r>
            <a:r>
              <a:rPr lang="fr-FR" b="1" dirty="0">
                <a:solidFill>
                  <a:srgbClr val="FFFFFF"/>
                </a:solidFill>
              </a:rPr>
              <a:t>références </a:t>
            </a:r>
            <a:r>
              <a:rPr lang="fr-FR" b="1" dirty="0" smtClean="0">
                <a:solidFill>
                  <a:srgbClr val="FFFFFF"/>
                </a:solidFill>
              </a:rPr>
              <a:t>communes</a:t>
            </a:r>
          </a:p>
          <a:p>
            <a:pPr algn="r"/>
            <a:r>
              <a:rPr lang="fr-FR" b="1" dirty="0" smtClean="0">
                <a:solidFill>
                  <a:srgbClr val="FFFFFF"/>
                </a:solidFill>
              </a:rPr>
              <a:t>	</a:t>
            </a:r>
            <a:endParaRPr lang="fr-FR" b="1" i="1" dirty="0">
              <a:solidFill>
                <a:srgbClr val="FFFFFF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3513-8E55-40EF-BB7E-281A80E45A2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21" name="Organigramme : Processus 4"/>
          <p:cNvSpPr/>
          <p:nvPr/>
        </p:nvSpPr>
        <p:spPr>
          <a:xfrm>
            <a:off x="611560" y="1625740"/>
            <a:ext cx="576064" cy="4899604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/>
          <p:cNvSpPr txBox="1"/>
          <p:nvPr/>
        </p:nvSpPr>
        <p:spPr>
          <a:xfrm rot="16200000">
            <a:off x="-94677" y="5284305"/>
            <a:ext cx="195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1F497D"/>
                </a:solidFill>
              </a:rPr>
              <a:t>Unité</a:t>
            </a:r>
            <a:endParaRPr lang="fr-FR" sz="2000" b="1" dirty="0">
              <a:solidFill>
                <a:srgbClr val="1F497D"/>
              </a:solidFill>
            </a:endParaRPr>
          </a:p>
        </p:txBody>
      </p:sp>
      <p:sp>
        <p:nvSpPr>
          <p:cNvPr id="23" name="Organigramme : Processus 6"/>
          <p:cNvSpPr/>
          <p:nvPr/>
        </p:nvSpPr>
        <p:spPr>
          <a:xfrm rot="5400000">
            <a:off x="2339752" y="-99392"/>
            <a:ext cx="576064" cy="4896544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179512" y="2129796"/>
            <a:ext cx="489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tx2"/>
                </a:solidFill>
              </a:rPr>
              <a:t>Diversité</a:t>
            </a:r>
            <a:endParaRPr lang="fr-FR" sz="2000" b="1" dirty="0">
              <a:solidFill>
                <a:schemeClr val="tx2"/>
              </a:solidFill>
            </a:endParaRP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75792"/>
            <a:ext cx="4536504" cy="976944"/>
          </a:xfrm>
          <a:prstGeom prst="rect">
            <a:avLst/>
          </a:prstGeom>
        </p:spPr>
      </p:pic>
      <p:sp>
        <p:nvSpPr>
          <p:cNvPr id="27" name="Rectangle à coins arrondis 26"/>
          <p:cNvSpPr/>
          <p:nvPr/>
        </p:nvSpPr>
        <p:spPr>
          <a:xfrm>
            <a:off x="3995936" y="3501008"/>
            <a:ext cx="4248472" cy="1728192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4067944" y="3592468"/>
            <a:ext cx="4104456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 Pour susciter la liberté d’initiative, tout en cultivant l’appartenance</a:t>
            </a:r>
          </a:p>
          <a:p>
            <a:pPr algn="just"/>
            <a:endParaRPr lang="fr-FR" sz="1100" b="1" dirty="0" smtClean="0">
              <a:solidFill>
                <a:schemeClr val="bg1"/>
              </a:solidFill>
              <a:latin typeface="+mj-lt"/>
            </a:endParaRPr>
          </a:p>
          <a:p>
            <a:pPr marL="6350" lvl="1" algn="just"/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 Pour permettre l’interlocution, et le pilotage concerté</a:t>
            </a:r>
            <a:endParaRPr lang="fr-FR" sz="2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2424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 animBg="1"/>
      <p:bldP spid="14" grpId="0"/>
      <p:bldP spid="21" grpId="0" animBg="1"/>
      <p:bldP spid="22" grpId="0"/>
      <p:bldP spid="23" grpId="0" animBg="1"/>
      <p:bldP spid="24" grpId="0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195" y="3145869"/>
            <a:ext cx="3164897" cy="1538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lèche vers le bas 1"/>
          <p:cNvSpPr/>
          <p:nvPr/>
        </p:nvSpPr>
        <p:spPr>
          <a:xfrm>
            <a:off x="7092280" y="1700808"/>
            <a:ext cx="1584176" cy="4451404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fr-FR" sz="3200" dirty="0" smtClean="0"/>
              <a:t> MISSION</a:t>
            </a:r>
            <a:endParaRPr lang="fr-FR" sz="3200" dirty="0"/>
          </a:p>
        </p:txBody>
      </p:sp>
      <p:sp>
        <p:nvSpPr>
          <p:cNvPr id="3" name="Forme libre 2"/>
          <p:cNvSpPr/>
          <p:nvPr/>
        </p:nvSpPr>
        <p:spPr>
          <a:xfrm>
            <a:off x="3275856" y="1268760"/>
            <a:ext cx="3478035" cy="1538182"/>
          </a:xfrm>
          <a:custGeom>
            <a:avLst/>
            <a:gdLst>
              <a:gd name="connsiteX0" fmla="*/ 0 w 3478035"/>
              <a:gd name="connsiteY0" fmla="*/ 284695 h 1708133"/>
              <a:gd name="connsiteX1" fmla="*/ 284695 w 3478035"/>
              <a:gd name="connsiteY1" fmla="*/ 0 h 1708133"/>
              <a:gd name="connsiteX2" fmla="*/ 3193340 w 3478035"/>
              <a:gd name="connsiteY2" fmla="*/ 0 h 1708133"/>
              <a:gd name="connsiteX3" fmla="*/ 3478035 w 3478035"/>
              <a:gd name="connsiteY3" fmla="*/ 284695 h 1708133"/>
              <a:gd name="connsiteX4" fmla="*/ 3478035 w 3478035"/>
              <a:gd name="connsiteY4" fmla="*/ 1423438 h 1708133"/>
              <a:gd name="connsiteX5" fmla="*/ 3193340 w 3478035"/>
              <a:gd name="connsiteY5" fmla="*/ 1708133 h 1708133"/>
              <a:gd name="connsiteX6" fmla="*/ 284695 w 3478035"/>
              <a:gd name="connsiteY6" fmla="*/ 1708133 h 1708133"/>
              <a:gd name="connsiteX7" fmla="*/ 0 w 3478035"/>
              <a:gd name="connsiteY7" fmla="*/ 1423438 h 1708133"/>
              <a:gd name="connsiteX8" fmla="*/ 0 w 3478035"/>
              <a:gd name="connsiteY8" fmla="*/ 284695 h 170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8035" h="1708133">
                <a:moveTo>
                  <a:pt x="0" y="284695"/>
                </a:moveTo>
                <a:cubicBezTo>
                  <a:pt x="0" y="127462"/>
                  <a:pt x="127462" y="0"/>
                  <a:pt x="284695" y="0"/>
                </a:cubicBezTo>
                <a:lnTo>
                  <a:pt x="3193340" y="0"/>
                </a:lnTo>
                <a:cubicBezTo>
                  <a:pt x="3350573" y="0"/>
                  <a:pt x="3478035" y="127462"/>
                  <a:pt x="3478035" y="284695"/>
                </a:cubicBezTo>
                <a:lnTo>
                  <a:pt x="3478035" y="1423438"/>
                </a:lnTo>
                <a:cubicBezTo>
                  <a:pt x="3478035" y="1580671"/>
                  <a:pt x="3350573" y="1708133"/>
                  <a:pt x="3193340" y="1708133"/>
                </a:cubicBezTo>
                <a:lnTo>
                  <a:pt x="284695" y="1708133"/>
                </a:lnTo>
                <a:cubicBezTo>
                  <a:pt x="127462" y="1708133"/>
                  <a:pt x="0" y="1580671"/>
                  <a:pt x="0" y="1423438"/>
                </a:cubicBezTo>
                <a:lnTo>
                  <a:pt x="0" y="284695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205304" tIns="144344" rIns="205304" bIns="144344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3200" kern="1200" dirty="0" smtClean="0"/>
              <a:t>Personne</a:t>
            </a:r>
            <a:endParaRPr lang="fr-FR" sz="3200" kern="1200" dirty="0"/>
          </a:p>
        </p:txBody>
      </p:sp>
      <p:grpSp>
        <p:nvGrpSpPr>
          <p:cNvPr id="7" name="Groupe 6"/>
          <p:cNvGrpSpPr/>
          <p:nvPr/>
        </p:nvGrpSpPr>
        <p:grpSpPr>
          <a:xfrm>
            <a:off x="3217179" y="5018077"/>
            <a:ext cx="3478035" cy="1538182"/>
            <a:chOff x="0" y="3396246"/>
            <a:chExt cx="3110490" cy="1858448"/>
          </a:xfrm>
        </p:grpSpPr>
        <p:sp>
          <p:nvSpPr>
            <p:cNvPr id="8" name="Rectangle à coins arrondis 7"/>
            <p:cNvSpPr/>
            <p:nvPr/>
          </p:nvSpPr>
          <p:spPr>
            <a:xfrm>
              <a:off x="0" y="3396246"/>
              <a:ext cx="3110490" cy="185844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90722" y="3486968"/>
              <a:ext cx="2929046" cy="167700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121920" tIns="60960" rIns="121920" bIns="6096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200" kern="1200" dirty="0" smtClean="0"/>
                <a:t>Environnement</a:t>
              </a:r>
              <a:endParaRPr lang="fr-FR" sz="3200" kern="1200" dirty="0"/>
            </a:p>
          </p:txBody>
        </p:sp>
      </p:grpSp>
      <p:sp>
        <p:nvSpPr>
          <p:cNvPr id="11" name="Forme 10"/>
          <p:cNvSpPr/>
          <p:nvPr/>
        </p:nvSpPr>
        <p:spPr>
          <a:xfrm rot="5400000">
            <a:off x="4802349" y="2496803"/>
            <a:ext cx="1063370" cy="777326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Forme 11"/>
          <p:cNvSpPr/>
          <p:nvPr/>
        </p:nvSpPr>
        <p:spPr>
          <a:xfrm rot="16200000">
            <a:off x="5149058" y="4292102"/>
            <a:ext cx="1063370" cy="777326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5" name="Image 14" descr="statu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3295">
            <a:off x="1262354" y="2369159"/>
            <a:ext cx="1547664" cy="2318546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702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643 0.00278 L 0.14185 0.0030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1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rganigramme : Alternative 3"/>
          <p:cNvSpPr/>
          <p:nvPr/>
        </p:nvSpPr>
        <p:spPr>
          <a:xfrm>
            <a:off x="1259632" y="1988840"/>
            <a:ext cx="3600400" cy="672174"/>
          </a:xfrm>
          <a:prstGeom prst="flowChartAlternateProcess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259632" y="1988840"/>
            <a:ext cx="36117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fr-FR" sz="2000" b="1" dirty="0" smtClean="0">
                <a:solidFill>
                  <a:srgbClr val="FFFFFF"/>
                </a:solidFill>
              </a:rPr>
              <a:t>Structure civile et institution chrétienne</a:t>
            </a:r>
          </a:p>
        </p:txBody>
      </p:sp>
      <p:sp>
        <p:nvSpPr>
          <p:cNvPr id="7" name="Organigramme : Alternative 6"/>
          <p:cNvSpPr/>
          <p:nvPr/>
        </p:nvSpPr>
        <p:spPr>
          <a:xfrm>
            <a:off x="1259632" y="3429000"/>
            <a:ext cx="3600400" cy="1015663"/>
          </a:xfrm>
          <a:prstGeom prst="flowChartAlternateProcess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259632" y="3429000"/>
            <a:ext cx="3335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FFFF"/>
                </a:solidFill>
              </a:rPr>
              <a:t>3</a:t>
            </a:r>
            <a:r>
              <a:rPr lang="fr-FR" sz="2000" b="1" dirty="0" smtClean="0">
                <a:solidFill>
                  <a:srgbClr val="FFFFFF"/>
                </a:solidFill>
              </a:rPr>
              <a:t>. Caractère propre</a:t>
            </a:r>
          </a:p>
          <a:p>
            <a:r>
              <a:rPr lang="fr-FR" sz="2000" b="1" dirty="0" smtClean="0">
                <a:solidFill>
                  <a:srgbClr val="FFFFFF"/>
                </a:solidFill>
              </a:rPr>
              <a:t>4. Le projet éducatif</a:t>
            </a:r>
          </a:p>
          <a:p>
            <a:r>
              <a:rPr lang="fr-FR" sz="2000" b="1" dirty="0" smtClean="0">
                <a:solidFill>
                  <a:srgbClr val="FFFFFF"/>
                </a:solidFill>
              </a:rPr>
              <a:t>5. La communauté éducative</a:t>
            </a:r>
            <a:endParaRPr lang="fr-FR" sz="2000" b="1" dirty="0">
              <a:solidFill>
                <a:srgbClr val="FFFFFF"/>
              </a:solidFill>
            </a:endParaRPr>
          </a:p>
        </p:txBody>
      </p:sp>
      <p:sp>
        <p:nvSpPr>
          <p:cNvPr id="9" name="Organigramme : Alternative 8"/>
          <p:cNvSpPr/>
          <p:nvPr/>
        </p:nvSpPr>
        <p:spPr>
          <a:xfrm>
            <a:off x="1259632" y="4581128"/>
            <a:ext cx="3600400" cy="400110"/>
          </a:xfrm>
          <a:prstGeom prst="flowChartAlternateProcess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1259632" y="4509120"/>
            <a:ext cx="3243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FFFF"/>
                </a:solidFill>
              </a:rPr>
              <a:t>6</a:t>
            </a:r>
            <a:r>
              <a:rPr lang="fr-FR" sz="2000" b="1" dirty="0" smtClean="0">
                <a:solidFill>
                  <a:srgbClr val="FFFFFF"/>
                </a:solidFill>
              </a:rPr>
              <a:t>. Service en Eglise</a:t>
            </a:r>
            <a:endParaRPr lang="fr-FR" sz="2000" b="1" dirty="0">
              <a:solidFill>
                <a:srgbClr val="FFFFFF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220072" y="1844824"/>
            <a:ext cx="38164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  <a:latin typeface="+mj-lt"/>
              </a:rPr>
              <a:t>Entrée structurelle (structure, institution)</a:t>
            </a:r>
          </a:p>
          <a:p>
            <a:endParaRPr lang="fr-FR" sz="600" b="1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331640" y="5517232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solidFill>
                  <a:srgbClr val="FFFFFF"/>
                </a:solidFill>
                <a:latin typeface="+mj-lt"/>
              </a:rPr>
              <a:t>Service de la Nation / service en Eglise : </a:t>
            </a:r>
            <a:endParaRPr lang="fr-FR" sz="1600" b="1" dirty="0">
              <a:solidFill>
                <a:srgbClr val="FFFFFF"/>
              </a:solidFill>
              <a:latin typeface="+mj-lt"/>
            </a:endParaRPr>
          </a:p>
          <a:p>
            <a:pPr algn="just"/>
            <a:r>
              <a:rPr lang="fr-FR" sz="1600" b="1" dirty="0" smtClean="0">
                <a:solidFill>
                  <a:srgbClr val="FFFFFF"/>
                </a:solidFill>
                <a:latin typeface="+mj-lt"/>
              </a:rPr>
              <a:t>une double fidélité à vivre sur une ligne de crête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3513-8E55-40EF-BB7E-281A80E45A2B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16" name="Organigramme : Alternative 15"/>
          <p:cNvSpPr/>
          <p:nvPr/>
        </p:nvSpPr>
        <p:spPr>
          <a:xfrm>
            <a:off x="1259632" y="2852936"/>
            <a:ext cx="3600400" cy="400110"/>
          </a:xfrm>
          <a:prstGeom prst="flowChartAlternateProcess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1259632" y="2852936"/>
            <a:ext cx="3395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FFFF"/>
                </a:solidFill>
              </a:rPr>
              <a:t>2. Service de la Nation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012160" y="3068960"/>
            <a:ext cx="2664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FFFFFF"/>
                </a:solidFill>
                <a:latin typeface="+mj-lt"/>
              </a:rPr>
              <a:t>Au centre du préambule : </a:t>
            </a:r>
          </a:p>
          <a:p>
            <a:r>
              <a:rPr lang="fr-FR" sz="1600" b="1" dirty="0" smtClean="0">
                <a:solidFill>
                  <a:srgbClr val="FFFFFF"/>
                </a:solidFill>
                <a:latin typeface="+mj-lt"/>
              </a:rPr>
              <a:t>l’identité des établissements catholiques d’enseignement</a:t>
            </a:r>
          </a:p>
          <a:p>
            <a:pPr algn="ctr"/>
            <a:endParaRPr lang="fr-FR" sz="1600" b="1" dirty="0">
              <a:latin typeface="Comic Sans MS" pitchFamily="66" charset="0"/>
            </a:endParaRPr>
          </a:p>
        </p:txBody>
      </p:sp>
      <p:cxnSp>
        <p:nvCxnSpPr>
          <p:cNvPr id="21" name="Connecteur droit avec flèche 20"/>
          <p:cNvCxnSpPr/>
          <p:nvPr/>
        </p:nvCxnSpPr>
        <p:spPr>
          <a:xfrm>
            <a:off x="4572000" y="3284984"/>
            <a:ext cx="0" cy="216024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4788024" y="5085184"/>
            <a:ext cx="0" cy="360040"/>
          </a:xfrm>
          <a:prstGeom prst="straightConnector1">
            <a:avLst/>
          </a:prstGeom>
          <a:ln w="38100">
            <a:solidFill>
              <a:srgbClr val="FAC09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>
            <a:off x="4932040" y="2060848"/>
            <a:ext cx="275464" cy="2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5004048" y="3573016"/>
            <a:ext cx="792088" cy="0"/>
          </a:xfrm>
          <a:prstGeom prst="straightConnector1">
            <a:avLst/>
          </a:prstGeom>
          <a:ln w="38100">
            <a:solidFill>
              <a:srgbClr val="4BACC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5076056" y="2204864"/>
            <a:ext cx="388843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fr-FR" b="1" dirty="0">
                <a:solidFill>
                  <a:srgbClr val="376092"/>
                </a:solidFill>
              </a:rPr>
              <a:t>Le nouveau statut privilégie</a:t>
            </a:r>
          </a:p>
          <a:p>
            <a:pPr lvl="0" algn="ctr"/>
            <a:r>
              <a:rPr lang="fr-FR" b="1" dirty="0">
                <a:solidFill>
                  <a:srgbClr val="376092"/>
                </a:solidFill>
              </a:rPr>
              <a:t>une </a:t>
            </a:r>
            <a:r>
              <a:rPr lang="fr-FR" b="1" u="sng" dirty="0">
                <a:solidFill>
                  <a:srgbClr val="376092"/>
                </a:solidFill>
              </a:rPr>
              <a:t>entrée par les personnes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076056" y="4005064"/>
            <a:ext cx="3888432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fr-FR" b="1" dirty="0">
                <a:solidFill>
                  <a:srgbClr val="376092"/>
                </a:solidFill>
              </a:rPr>
              <a:t>Le nouveau statut place </a:t>
            </a:r>
            <a:r>
              <a:rPr lang="fr-FR" b="1" u="sng" dirty="0" smtClean="0">
                <a:solidFill>
                  <a:srgbClr val="376092"/>
                </a:solidFill>
              </a:rPr>
              <a:t>l’établissement au </a:t>
            </a:r>
            <a:r>
              <a:rPr lang="fr-FR" b="1" u="sng" dirty="0">
                <a:solidFill>
                  <a:srgbClr val="376092"/>
                </a:solidFill>
              </a:rPr>
              <a:t>cœur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76056" y="5229200"/>
            <a:ext cx="3888432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Le nouveau statut privilégie</a:t>
            </a:r>
          </a:p>
          <a:p>
            <a:pPr lvl="0" algn="ctr"/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l’</a:t>
            </a:r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unité de la mission éducative </a:t>
            </a:r>
          </a:p>
          <a:p>
            <a:pPr lvl="0" algn="ctr"/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qui,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du sein de son engagement </a:t>
            </a: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éducatif, contribue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au service </a:t>
            </a:r>
            <a:endParaRPr lang="fr-FR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 algn="ctr"/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de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la Nation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1187624" y="134076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/>
              <a:t>Préambule du Statut de 1992</a:t>
            </a:r>
            <a:endParaRPr lang="fr-FR" b="1" i="1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0" y="0"/>
            <a:ext cx="82931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0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8" grpId="0"/>
      <p:bldP spid="9" grpId="0" animBg="1"/>
      <p:bldP spid="10" grpId="0"/>
      <p:bldP spid="12" grpId="0"/>
      <p:bldP spid="15" grpId="0"/>
      <p:bldP spid="16" grpId="0" animBg="1"/>
      <p:bldP spid="17" grpId="0"/>
      <p:bldP spid="5" grpId="0"/>
      <p:bldP spid="26" grpId="0" animBg="1"/>
      <p:bldP spid="28" grpId="0" animBg="1"/>
      <p:bldP spid="29" grpId="0" animBg="1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259632" y="2276872"/>
            <a:ext cx="3024336" cy="4278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>
                <a:solidFill>
                  <a:schemeClr val="bg1"/>
                </a:solidFill>
              </a:rPr>
              <a:t>L’établissement est premier (titre 1)</a:t>
            </a:r>
          </a:p>
          <a:p>
            <a:pPr algn="just"/>
            <a:endParaRPr lang="fr-FR" sz="2800" b="1" dirty="0" smtClean="0">
              <a:solidFill>
                <a:schemeClr val="bg1"/>
              </a:solidFill>
            </a:endParaRPr>
          </a:p>
          <a:p>
            <a:pPr algn="just"/>
            <a:r>
              <a:rPr lang="fr-FR" b="1" dirty="0" smtClean="0">
                <a:solidFill>
                  <a:schemeClr val="bg1"/>
                </a:solidFill>
              </a:rPr>
              <a:t>Un </a:t>
            </a:r>
            <a:r>
              <a:rPr lang="fr-FR" b="1" dirty="0">
                <a:solidFill>
                  <a:schemeClr val="bg1"/>
                </a:solidFill>
              </a:rPr>
              <a:t>projet éducatif élaboré et mis en œuvre par une communauté </a:t>
            </a:r>
            <a:r>
              <a:rPr lang="fr-FR" b="1" dirty="0" smtClean="0">
                <a:solidFill>
                  <a:schemeClr val="bg1"/>
                </a:solidFill>
              </a:rPr>
              <a:t>éducative</a:t>
            </a:r>
            <a:endParaRPr lang="fr-FR" b="1" dirty="0">
              <a:solidFill>
                <a:schemeClr val="bg1"/>
              </a:solidFill>
            </a:endParaRPr>
          </a:p>
          <a:p>
            <a:pPr algn="just"/>
            <a:endParaRPr lang="fr-FR" sz="2800" b="1" dirty="0" smtClean="0">
              <a:solidFill>
                <a:schemeClr val="bg1"/>
              </a:solidFill>
            </a:endParaRPr>
          </a:p>
          <a:p>
            <a:pPr algn="just"/>
            <a:r>
              <a:rPr lang="fr-FR" b="1" dirty="0" smtClean="0">
                <a:solidFill>
                  <a:schemeClr val="bg1"/>
                </a:solidFill>
              </a:rPr>
              <a:t>La place de la tutelle (titre 2)</a:t>
            </a:r>
          </a:p>
          <a:p>
            <a:pPr algn="just"/>
            <a:endParaRPr lang="fr-FR" sz="5400" b="1" dirty="0" smtClean="0">
              <a:solidFill>
                <a:schemeClr val="bg1"/>
              </a:solidFill>
            </a:endParaRPr>
          </a:p>
          <a:p>
            <a:pPr algn="just"/>
            <a:r>
              <a:rPr lang="fr-FR" b="1" dirty="0" smtClean="0">
                <a:solidFill>
                  <a:schemeClr val="bg1"/>
                </a:solidFill>
              </a:rPr>
              <a:t>La responsabilité du CAEC en lien avec le développement de la régionalisation (titre 4)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436096" y="1988840"/>
            <a:ext cx="3456384" cy="4539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b="1" dirty="0" smtClean="0">
              <a:solidFill>
                <a:srgbClr val="CCFFCC"/>
              </a:solidFill>
            </a:endParaRPr>
          </a:p>
          <a:p>
            <a:r>
              <a:rPr lang="fr-FR" b="1" dirty="0">
                <a:solidFill>
                  <a:srgbClr val="CCFFCC"/>
                </a:solidFill>
              </a:rPr>
              <a:t>U</a:t>
            </a:r>
            <a:r>
              <a:rPr lang="fr-FR" b="1" dirty="0" smtClean="0">
                <a:solidFill>
                  <a:srgbClr val="CCFFCC"/>
                </a:solidFill>
              </a:rPr>
              <a:t>ne </a:t>
            </a:r>
            <a:r>
              <a:rPr lang="fr-FR" b="1" dirty="0">
                <a:solidFill>
                  <a:srgbClr val="CCFFCC"/>
                </a:solidFill>
              </a:rPr>
              <a:t>autonomie </a:t>
            </a:r>
            <a:r>
              <a:rPr lang="fr-FR" b="1" dirty="0" smtClean="0">
                <a:solidFill>
                  <a:srgbClr val="CCFFCC"/>
                </a:solidFill>
              </a:rPr>
              <a:t/>
            </a:r>
            <a:br>
              <a:rPr lang="fr-FR" b="1" dirty="0" smtClean="0">
                <a:solidFill>
                  <a:srgbClr val="CCFFCC"/>
                </a:solidFill>
              </a:rPr>
            </a:br>
            <a:r>
              <a:rPr lang="fr-FR" b="1" dirty="0" smtClean="0">
                <a:solidFill>
                  <a:srgbClr val="CCFFCC"/>
                </a:solidFill>
              </a:rPr>
              <a:t>qui </a:t>
            </a:r>
            <a:r>
              <a:rPr lang="fr-FR" b="1" dirty="0">
                <a:solidFill>
                  <a:srgbClr val="CCFFCC"/>
                </a:solidFill>
              </a:rPr>
              <a:t>n’est pas </a:t>
            </a:r>
            <a:r>
              <a:rPr lang="fr-FR" b="1" dirty="0" smtClean="0">
                <a:solidFill>
                  <a:srgbClr val="CCFFCC"/>
                </a:solidFill>
              </a:rPr>
              <a:t>indépendance</a:t>
            </a:r>
          </a:p>
          <a:p>
            <a:endParaRPr lang="fr-FR" sz="2800" b="1" dirty="0" smtClean="0">
              <a:solidFill>
                <a:srgbClr val="CCFFCC"/>
              </a:solidFill>
            </a:endParaRPr>
          </a:p>
          <a:p>
            <a:endParaRPr lang="fr-FR" sz="500" b="1" dirty="0" smtClean="0">
              <a:solidFill>
                <a:srgbClr val="CCFFCC"/>
              </a:solidFill>
            </a:endParaRPr>
          </a:p>
          <a:p>
            <a:r>
              <a:rPr lang="fr-FR" b="1" dirty="0">
                <a:solidFill>
                  <a:srgbClr val="CCFFCC"/>
                </a:solidFill>
              </a:rPr>
              <a:t>Une proposition éducative qualifiée, référence </a:t>
            </a:r>
            <a:r>
              <a:rPr lang="fr-FR" b="1" dirty="0" smtClean="0">
                <a:solidFill>
                  <a:srgbClr val="CCFFCC"/>
                </a:solidFill>
              </a:rPr>
              <a:t>commune</a:t>
            </a:r>
            <a:endParaRPr lang="fr-FR" b="1" dirty="0">
              <a:solidFill>
                <a:srgbClr val="CCFFCC"/>
              </a:solidFill>
            </a:endParaRPr>
          </a:p>
          <a:p>
            <a:pPr algn="just"/>
            <a:endParaRPr lang="fr-FR" sz="4400" b="1" dirty="0">
              <a:solidFill>
                <a:srgbClr val="CCFFCC"/>
              </a:solidFill>
            </a:endParaRPr>
          </a:p>
          <a:p>
            <a:pPr algn="just"/>
            <a:r>
              <a:rPr lang="fr-FR" b="1" dirty="0" smtClean="0">
                <a:solidFill>
                  <a:srgbClr val="CCFFCC"/>
                </a:solidFill>
              </a:rPr>
              <a:t>Une nécessaire clarification entre  tutelle</a:t>
            </a:r>
            <a:r>
              <a:rPr lang="fr-FR" sz="100" b="1" dirty="0" smtClean="0">
                <a:solidFill>
                  <a:srgbClr val="CCFFCC"/>
                </a:solidFill>
              </a:rPr>
              <a:t> </a:t>
            </a:r>
            <a:r>
              <a:rPr lang="fr-FR" b="1" dirty="0" smtClean="0">
                <a:solidFill>
                  <a:srgbClr val="CCFFCC"/>
                </a:solidFill>
              </a:rPr>
              <a:t>/</a:t>
            </a:r>
            <a:r>
              <a:rPr lang="fr-FR" sz="100" b="1" dirty="0" smtClean="0">
                <a:solidFill>
                  <a:srgbClr val="CCFFCC"/>
                </a:solidFill>
              </a:rPr>
              <a:t> </a:t>
            </a:r>
            <a:r>
              <a:rPr lang="fr-FR" b="1" dirty="0" smtClean="0">
                <a:solidFill>
                  <a:srgbClr val="CCFFCC"/>
                </a:solidFill>
              </a:rPr>
              <a:t>rôle du directeur diocésai</a:t>
            </a:r>
            <a:r>
              <a:rPr lang="fr-FR" b="1" dirty="0">
                <a:solidFill>
                  <a:srgbClr val="CCFFCC"/>
                </a:solidFill>
              </a:rPr>
              <a:t>n</a:t>
            </a:r>
            <a:endParaRPr lang="fr-FR" b="1" dirty="0" smtClean="0">
              <a:solidFill>
                <a:srgbClr val="CCFFCC"/>
              </a:solidFill>
            </a:endParaRPr>
          </a:p>
          <a:p>
            <a:pPr algn="just"/>
            <a:endParaRPr lang="fr-FR" sz="3200" b="1" dirty="0" smtClean="0">
              <a:solidFill>
                <a:srgbClr val="CCFFCC"/>
              </a:solidFill>
            </a:endParaRPr>
          </a:p>
          <a:p>
            <a:r>
              <a:rPr lang="fr-FR" b="1" dirty="0" smtClean="0">
                <a:solidFill>
                  <a:srgbClr val="CCFFCC"/>
                </a:solidFill>
              </a:rPr>
              <a:t>Une nécessaire clarification entre académie-région /</a:t>
            </a:r>
            <a:br>
              <a:rPr lang="fr-FR" b="1" dirty="0" smtClean="0">
                <a:solidFill>
                  <a:srgbClr val="CCFFCC"/>
                </a:solidFill>
              </a:rPr>
            </a:br>
            <a:r>
              <a:rPr lang="fr-FR" b="1" dirty="0" smtClean="0">
                <a:solidFill>
                  <a:srgbClr val="CCFFCC"/>
                </a:solidFill>
              </a:rPr>
              <a:t>autorité épiscopale en diocèse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3513-8E55-40EF-BB7E-281A80E45A2B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635896" y="1916832"/>
            <a:ext cx="2160240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Appartenance</a:t>
            </a:r>
            <a:endParaRPr lang="fr-FR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3635896" y="2924944"/>
            <a:ext cx="2160240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Référence</a:t>
            </a:r>
            <a:endParaRPr lang="fr-FR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3635896" y="4149080"/>
            <a:ext cx="2160240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Institution</a:t>
            </a:r>
            <a:endParaRPr lang="fr-FR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3635896" y="5229200"/>
            <a:ext cx="2160240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/>
              <a:t>T</a:t>
            </a:r>
            <a:r>
              <a:rPr lang="fr-FR" b="1" dirty="0" smtClean="0"/>
              <a:t>erritoire</a:t>
            </a:r>
            <a:endParaRPr lang="fr-FR" b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44624"/>
            <a:ext cx="8712968" cy="117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33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3513-8E55-40EF-BB7E-281A80E45A2B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1286214" y="2060848"/>
            <a:ext cx="78577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sz="2000" dirty="0">
                <a:solidFill>
                  <a:schemeClr val="bg1"/>
                </a:solidFill>
              </a:rPr>
              <a:t>Une contribution au </a:t>
            </a:r>
            <a:r>
              <a:rPr lang="fr-FR" sz="20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service de la </a:t>
            </a:r>
            <a:r>
              <a:rPr lang="fr-FR" sz="20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Nation </a:t>
            </a:r>
            <a:r>
              <a:rPr lang="fr-FR" sz="2000" dirty="0" smtClean="0">
                <a:solidFill>
                  <a:schemeClr val="bg1"/>
                </a:solidFill>
              </a:rPr>
              <a:t/>
            </a:r>
            <a:br>
              <a:rPr lang="fr-FR" sz="2000" dirty="0" smtClean="0">
                <a:solidFill>
                  <a:schemeClr val="bg1"/>
                </a:solidFill>
              </a:rPr>
            </a:br>
            <a:r>
              <a:rPr lang="fr-FR" sz="2000" dirty="0" smtClean="0">
                <a:solidFill>
                  <a:schemeClr val="bg1"/>
                </a:solidFill>
              </a:rPr>
              <a:t>		à partir d’une </a:t>
            </a:r>
            <a:r>
              <a:rPr lang="fr-FR" sz="2000" dirty="0">
                <a:solidFill>
                  <a:schemeClr val="bg1"/>
                </a:solidFill>
              </a:rPr>
              <a:t>« </a:t>
            </a:r>
            <a:r>
              <a:rPr lang="fr-FR" sz="2000" b="1" dirty="0">
                <a:solidFill>
                  <a:srgbClr val="FCD5B5"/>
                </a:solidFill>
              </a:rPr>
              <a:t>proposition éducative qualifiée</a:t>
            </a:r>
            <a:r>
              <a:rPr lang="fr-FR" sz="2000" dirty="0">
                <a:solidFill>
                  <a:schemeClr val="bg1"/>
                </a:solidFill>
              </a:rPr>
              <a:t> »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86214" y="3140968"/>
            <a:ext cx="78577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sz="2000" dirty="0" smtClean="0">
                <a:solidFill>
                  <a:srgbClr val="FFFFFF"/>
                </a:solidFill>
              </a:rPr>
              <a:t>Une </a:t>
            </a:r>
            <a:r>
              <a:rPr lang="fr-FR" sz="2000" b="1" dirty="0" smtClean="0">
                <a:solidFill>
                  <a:srgbClr val="FCD5B5"/>
                </a:solidFill>
              </a:rPr>
              <a:t>ouverture </a:t>
            </a:r>
            <a:r>
              <a:rPr lang="fr-FR" sz="2000" b="1" dirty="0">
                <a:solidFill>
                  <a:srgbClr val="FCD5B5"/>
                </a:solidFill>
              </a:rPr>
              <a:t>à </a:t>
            </a:r>
            <a:r>
              <a:rPr lang="fr-FR" sz="2000" b="1" dirty="0" smtClean="0">
                <a:solidFill>
                  <a:srgbClr val="FCD5B5"/>
                </a:solidFill>
              </a:rPr>
              <a:t>tous </a:t>
            </a:r>
            <a:r>
              <a:rPr lang="fr-FR" sz="2000" dirty="0" smtClean="0">
                <a:solidFill>
                  <a:srgbClr val="FFFFFF"/>
                </a:solidFill>
              </a:rPr>
              <a:t>et une </a:t>
            </a:r>
            <a:r>
              <a:rPr lang="fr-FR" sz="2000" b="1" dirty="0" smtClean="0">
                <a:solidFill>
                  <a:srgbClr val="FCD5B5"/>
                </a:solidFill>
              </a:rPr>
              <a:t>insertion dans </a:t>
            </a:r>
            <a:r>
              <a:rPr lang="fr-FR" sz="2000" b="1" dirty="0" smtClean="0">
                <a:solidFill>
                  <a:srgbClr val="FFFFFF"/>
                </a:solidFill>
              </a:rPr>
              <a:t>la société</a:t>
            </a:r>
            <a:r>
              <a:rPr lang="fr-FR" sz="2000" dirty="0" smtClean="0">
                <a:solidFill>
                  <a:srgbClr val="FFFFFF"/>
                </a:solidFill>
              </a:rPr>
              <a:t/>
            </a:r>
            <a:br>
              <a:rPr lang="fr-FR" sz="2000" dirty="0" smtClean="0">
                <a:solidFill>
                  <a:srgbClr val="FFFFFF"/>
                </a:solidFill>
              </a:rPr>
            </a:br>
            <a:r>
              <a:rPr lang="fr-FR" sz="2000" dirty="0" smtClean="0">
                <a:solidFill>
                  <a:srgbClr val="FFFFFF"/>
                </a:solidFill>
              </a:rPr>
              <a:t>		sur la base de son appartenance ecclésiale</a:t>
            </a:r>
            <a:endParaRPr lang="fr-FR" sz="2000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59632" y="5301208"/>
            <a:ext cx="80383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sz="2000" dirty="0" smtClean="0">
                <a:solidFill>
                  <a:srgbClr val="FFFFFF"/>
                </a:solidFill>
              </a:rPr>
              <a:t>Une </a:t>
            </a:r>
            <a:r>
              <a:rPr lang="fr-FR" sz="2000" b="1" dirty="0" smtClean="0">
                <a:solidFill>
                  <a:srgbClr val="FCD5B5"/>
                </a:solidFill>
              </a:rPr>
              <a:t>unité de nature des écoles catholiques </a:t>
            </a:r>
            <a:r>
              <a:rPr lang="fr-FR" sz="2000" dirty="0" smtClean="0">
                <a:solidFill>
                  <a:srgbClr val="FFFFFF"/>
                </a:solidFill>
              </a:rPr>
              <a:t>(pas uniformité !)</a:t>
            </a:r>
          </a:p>
          <a:p>
            <a:r>
              <a:rPr lang="fr-FR" sz="2000" dirty="0" smtClean="0">
                <a:solidFill>
                  <a:srgbClr val="FFFFFF"/>
                </a:solidFill>
              </a:rPr>
              <a:t>		… </a:t>
            </a:r>
            <a:r>
              <a:rPr lang="fr-FR" sz="2000" dirty="0">
                <a:solidFill>
                  <a:srgbClr val="FFFFFF"/>
                </a:solidFill>
              </a:rPr>
              <a:t>1</a:t>
            </a:r>
            <a:r>
              <a:rPr lang="fr-FR" sz="2000" baseline="30000" dirty="0">
                <a:solidFill>
                  <a:srgbClr val="FFFFFF"/>
                </a:solidFill>
              </a:rPr>
              <a:t>er</a:t>
            </a:r>
            <a:r>
              <a:rPr lang="fr-FR" sz="2000" dirty="0">
                <a:solidFill>
                  <a:srgbClr val="FFFFFF"/>
                </a:solidFill>
              </a:rPr>
              <a:t> et 2</a:t>
            </a:r>
            <a:r>
              <a:rPr lang="fr-FR" sz="2000" baseline="30000" dirty="0">
                <a:solidFill>
                  <a:srgbClr val="FFFFFF"/>
                </a:solidFill>
              </a:rPr>
              <a:t>nd</a:t>
            </a:r>
            <a:r>
              <a:rPr lang="fr-FR" sz="2000" dirty="0">
                <a:solidFill>
                  <a:srgbClr val="FFFFFF"/>
                </a:solidFill>
              </a:rPr>
              <a:t> </a:t>
            </a:r>
            <a:r>
              <a:rPr lang="fr-FR" sz="2000" dirty="0" smtClean="0">
                <a:solidFill>
                  <a:srgbClr val="FFFFFF"/>
                </a:solidFill>
              </a:rPr>
              <a:t>degrés</a:t>
            </a:r>
            <a:endParaRPr lang="fr-FR" sz="2000" dirty="0">
              <a:solidFill>
                <a:srgbClr val="FFFFFF"/>
              </a:solidFill>
            </a:endParaRPr>
          </a:p>
          <a:p>
            <a:r>
              <a:rPr lang="fr-FR" sz="2000" dirty="0">
                <a:solidFill>
                  <a:srgbClr val="FFFFFF"/>
                </a:solidFill>
              </a:rPr>
              <a:t>	</a:t>
            </a:r>
            <a:r>
              <a:rPr lang="fr-FR" sz="2000" dirty="0" smtClean="0">
                <a:solidFill>
                  <a:srgbClr val="FFFFFF"/>
                </a:solidFill>
              </a:rPr>
              <a:t>	… de tutelle diocésaine ou congréganiste</a:t>
            </a:r>
            <a:endParaRPr lang="fr-FR" sz="2000" dirty="0"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86214" y="4221088"/>
            <a:ext cx="78577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sz="2000" dirty="0" smtClean="0">
                <a:solidFill>
                  <a:srgbClr val="FFFFFF"/>
                </a:solidFill>
              </a:rPr>
              <a:t>Une </a:t>
            </a:r>
            <a:r>
              <a:rPr lang="fr-FR" sz="2000" b="1" dirty="0" smtClean="0">
                <a:solidFill>
                  <a:srgbClr val="FCD5B5"/>
                </a:solidFill>
              </a:rPr>
              <a:t>unité de la mission du chef d’établissement</a:t>
            </a:r>
            <a:r>
              <a:rPr lang="fr-FR" sz="2000" dirty="0" smtClean="0">
                <a:solidFill>
                  <a:srgbClr val="FFFFFF"/>
                </a:solidFill>
              </a:rPr>
              <a:t>, qui récapitule toutes les dimensions dans la dynamique pastorale</a:t>
            </a:r>
            <a:endParaRPr lang="fr-FR" sz="2000" dirty="0">
              <a:solidFill>
                <a:srgbClr val="FFFFFF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4624"/>
            <a:ext cx="9144000" cy="112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45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403648" y="2132856"/>
            <a:ext cx="7560840" cy="4570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fr-FR" b="1" dirty="0" smtClean="0">
                <a:solidFill>
                  <a:srgbClr val="FFFFFF"/>
                </a:solidFill>
              </a:rPr>
              <a:t>Une entrée par la personne : logique de l’œuvre éducative, par tous et pour tous</a:t>
            </a:r>
          </a:p>
          <a:p>
            <a:pPr marL="342900" indent="-342900">
              <a:buFont typeface="Wingdings" charset="2"/>
              <a:buChar char="ü"/>
            </a:pPr>
            <a:endParaRPr lang="fr-FR" sz="300" b="1" dirty="0" smtClean="0">
              <a:solidFill>
                <a:srgbClr val="FFFFFF"/>
              </a:solidFill>
            </a:endParaRPr>
          </a:p>
          <a:p>
            <a:pPr marL="342900" indent="-342900">
              <a:buFont typeface="Wingdings" charset="2"/>
              <a:buChar char="ü"/>
            </a:pPr>
            <a:r>
              <a:rPr lang="fr-FR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Des projets éducatifs propres aux établissements, référés à une proposition éducative commune</a:t>
            </a:r>
          </a:p>
          <a:p>
            <a:pPr marL="342900" indent="-342900">
              <a:buFont typeface="Wingdings" charset="2"/>
              <a:buChar char="ü"/>
            </a:pPr>
            <a:endParaRPr lang="fr-FR" sz="300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marL="342900" indent="-342900">
              <a:buFont typeface="Wingdings" charset="2"/>
              <a:buChar char="ü"/>
            </a:pPr>
            <a:r>
              <a:rPr lang="fr-FR" b="1" dirty="0" smtClean="0">
                <a:solidFill>
                  <a:srgbClr val="FFFFFF"/>
                </a:solidFill>
              </a:rPr>
              <a:t>La participation au service de la Nation en apportant une contribution originale et qualifiée</a:t>
            </a:r>
          </a:p>
          <a:p>
            <a:pPr marL="342900" indent="-342900">
              <a:buFont typeface="Wingdings" charset="2"/>
              <a:buChar char="ü"/>
            </a:pPr>
            <a:endParaRPr lang="fr-FR" sz="300" b="1" dirty="0" smtClean="0">
              <a:solidFill>
                <a:srgbClr val="FFFFFF"/>
              </a:solidFill>
            </a:endParaRPr>
          </a:p>
          <a:p>
            <a:pPr marL="342900" indent="-342900">
              <a:buFont typeface="Wingdings" charset="2"/>
              <a:buChar char="ü"/>
            </a:pPr>
            <a:r>
              <a:rPr lang="fr-FR" b="1" dirty="0">
                <a:solidFill>
                  <a:srgbClr val="FDEADA"/>
                </a:solidFill>
              </a:rPr>
              <a:t>La recherche d’un équilibre structurant entre les versants institué et associatif des établissements et structures de l’Enseignement </a:t>
            </a:r>
            <a:r>
              <a:rPr lang="fr-FR" b="1" dirty="0" smtClean="0">
                <a:solidFill>
                  <a:srgbClr val="FDEADA"/>
                </a:solidFill>
              </a:rPr>
              <a:t>catholique</a:t>
            </a:r>
          </a:p>
          <a:p>
            <a:pPr marL="342900" indent="-342900">
              <a:buFont typeface="Wingdings" charset="2"/>
              <a:buChar char="ü"/>
            </a:pPr>
            <a:endParaRPr lang="fr-FR" sz="300" b="1" dirty="0">
              <a:solidFill>
                <a:srgbClr val="FDEADA"/>
              </a:solidFill>
            </a:endParaRPr>
          </a:p>
          <a:p>
            <a:pPr marL="342900" indent="-342900">
              <a:buFont typeface="Wingdings" charset="2"/>
              <a:buChar char="ü"/>
            </a:pPr>
            <a:r>
              <a:rPr lang="fr-FR" b="1" dirty="0" smtClean="0">
                <a:solidFill>
                  <a:srgbClr val="FFFFFF"/>
                </a:solidFill>
              </a:rPr>
              <a:t>Un </a:t>
            </a:r>
            <a:r>
              <a:rPr lang="fr-FR" b="1" dirty="0">
                <a:solidFill>
                  <a:srgbClr val="FFFFFF"/>
                </a:solidFill>
              </a:rPr>
              <a:t>cadre général, laissant le détail de l’organisation aux </a:t>
            </a:r>
            <a:r>
              <a:rPr lang="fr-FR" b="1" dirty="0" smtClean="0">
                <a:solidFill>
                  <a:srgbClr val="FFFFFF"/>
                </a:solidFill>
              </a:rPr>
              <a:t>territoires</a:t>
            </a:r>
          </a:p>
          <a:p>
            <a:pPr marL="342900" indent="-342900">
              <a:buFont typeface="Wingdings" charset="2"/>
              <a:buChar char="ü"/>
            </a:pPr>
            <a:endParaRPr lang="fr-FR" sz="300" b="1" dirty="0" smtClean="0">
              <a:solidFill>
                <a:srgbClr val="FFFFFF"/>
              </a:solidFill>
            </a:endParaRPr>
          </a:p>
          <a:p>
            <a:pPr marL="342900" indent="-342900">
              <a:buFont typeface="Wingdings" charset="2"/>
              <a:buChar char="ü"/>
            </a:pPr>
            <a:r>
              <a:rPr lang="fr-FR" b="1" dirty="0" smtClean="0">
                <a:solidFill>
                  <a:srgbClr val="FDEADA"/>
                </a:solidFill>
              </a:rPr>
              <a:t>Une autonomie des établissements inscrite dans l’animation spécifique </a:t>
            </a:r>
            <a:r>
              <a:rPr lang="fr-FR" b="1" dirty="0">
                <a:solidFill>
                  <a:srgbClr val="FDEADA"/>
                </a:solidFill>
              </a:rPr>
              <a:t> </a:t>
            </a:r>
            <a:r>
              <a:rPr lang="fr-FR" b="1" dirty="0" smtClean="0">
                <a:solidFill>
                  <a:srgbClr val="FDEADA"/>
                </a:solidFill>
              </a:rPr>
              <a:t>  des tutelles, et dans une recherche d’unité sous  la vigilance épiscopale</a:t>
            </a:r>
          </a:p>
          <a:p>
            <a:pPr marL="342900" indent="-342900">
              <a:buFont typeface="Wingdings" charset="2"/>
              <a:buChar char="ü"/>
            </a:pPr>
            <a:endParaRPr lang="fr-FR" sz="300" b="1" dirty="0" smtClean="0">
              <a:solidFill>
                <a:srgbClr val="FDEADA"/>
              </a:solidFill>
            </a:endParaRPr>
          </a:p>
          <a:p>
            <a:pPr marL="342900" indent="-342900">
              <a:buFont typeface="Wingdings" charset="2"/>
              <a:buChar char="ü"/>
            </a:pPr>
            <a:r>
              <a:rPr lang="fr-FR" b="1" dirty="0" smtClean="0">
                <a:solidFill>
                  <a:srgbClr val="FFFFFF"/>
                </a:solidFill>
              </a:rPr>
              <a:t>Une nécessaire clarification tutelles / place du Directeur diocésain</a:t>
            </a:r>
          </a:p>
          <a:p>
            <a:pPr marL="342900" indent="-342900">
              <a:buFont typeface="Wingdings" charset="2"/>
              <a:buChar char="ü"/>
            </a:pPr>
            <a:endParaRPr lang="fr-FR" sz="300" b="1" dirty="0" smtClean="0">
              <a:solidFill>
                <a:srgbClr val="FFFFFF"/>
              </a:solidFill>
            </a:endParaRPr>
          </a:p>
          <a:p>
            <a:pPr marL="342900" indent="-342900">
              <a:buFont typeface="Wingdings" charset="2"/>
              <a:buChar char="ü"/>
            </a:pPr>
            <a:r>
              <a:rPr lang="fr-FR" b="1" dirty="0" smtClean="0">
                <a:solidFill>
                  <a:srgbClr val="FDEADA"/>
                </a:solidFill>
              </a:rPr>
              <a:t>Une politique commune, avec un nécessaire niveau d’élaboration et d’interlocution académique et/ou régionale, articulée au choix des églises diocésaines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60648"/>
            <a:ext cx="90170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60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3491880" y="2348880"/>
            <a:ext cx="4248472" cy="238043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 La réalisation de la mission éducative : l’école catholique</a:t>
            </a:r>
          </a:p>
          <a:p>
            <a:pPr algn="ctr"/>
            <a:r>
              <a:rPr lang="fr-FR" sz="1600" dirty="0" smtClean="0">
                <a:solidFill>
                  <a:srgbClr val="000000"/>
                </a:solidFill>
              </a:rPr>
              <a:t>L’école catholique </a:t>
            </a:r>
          </a:p>
          <a:p>
            <a:pPr algn="ctr"/>
            <a:r>
              <a:rPr lang="fr-FR" sz="1600" dirty="0" smtClean="0">
                <a:solidFill>
                  <a:srgbClr val="000000"/>
                </a:solidFill>
              </a:rPr>
              <a:t>au cœur de la mission éducative confiée par l’Eglise</a:t>
            </a:r>
            <a:endParaRPr lang="fr-FR" sz="1600" b="1" dirty="0" smtClean="0">
              <a:solidFill>
                <a:srgbClr val="000000"/>
              </a:solidFill>
            </a:endParaRPr>
          </a:p>
          <a:p>
            <a:pPr algn="ctr"/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IV. L’institution ecclésiale de l’école catholique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267744" y="764704"/>
            <a:ext cx="6480720" cy="120032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L’école catholique dans la mission de l’Eglise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Des finalités reconnues 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>
                <a:solidFill>
                  <a:schemeClr val="tx1"/>
                </a:solidFill>
              </a:rPr>
              <a:t>par des personnes reconnues</a:t>
            </a:r>
          </a:p>
          <a:p>
            <a:pPr algn="ctr"/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Une participation </a:t>
            </a:r>
            <a:r>
              <a:rPr lang="fr-F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différenciée à </a:t>
            </a:r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fr-F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mission éducative commune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67744" y="5085184"/>
            <a:ext cx="6480720" cy="120032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 Les principes de fonctionnement et d’organisation de l’Enseignement catholique</a:t>
            </a:r>
          </a:p>
          <a:p>
            <a:pPr algn="ctr"/>
            <a:r>
              <a:rPr lang="fr-FR" dirty="0">
                <a:solidFill>
                  <a:srgbClr val="000000"/>
                </a:solidFill>
              </a:rPr>
              <a:t>Une organisation fondée sur des principes</a:t>
            </a:r>
          </a:p>
          <a:p>
            <a:pPr algn="ctr"/>
            <a:r>
              <a:rPr lang="fr-F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VI. Les instances de l’Enseignement catholique</a:t>
            </a:r>
            <a:r>
              <a:rPr lang="fr-FR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10" name="Image 9" descr="statu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3295">
            <a:off x="1550385" y="2441166"/>
            <a:ext cx="1547664" cy="2318546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617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1" animBg="1"/>
      <p:bldP spid="8" grpId="1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4686</TotalTime>
  <Words>615</Words>
  <Application>Microsoft Macintosh PowerPoint</Application>
  <PresentationFormat>Présentation à l'écran (4:3)</PresentationFormat>
  <Paragraphs>138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Calibri</vt:lpstr>
      <vt:lpstr>Comic Sans MS</vt:lpstr>
      <vt:lpstr>Wingdings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Claude Berruer</dc:creator>
  <cp:lastModifiedBy>Elisabeth Lhéritier</cp:lastModifiedBy>
  <cp:revision>210</cp:revision>
  <cp:lastPrinted>2013-06-06T10:49:14Z</cp:lastPrinted>
  <dcterms:created xsi:type="dcterms:W3CDTF">2013-04-24T13:27:22Z</dcterms:created>
  <dcterms:modified xsi:type="dcterms:W3CDTF">2016-11-14T16:59:39Z</dcterms:modified>
</cp:coreProperties>
</file>