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73" r:id="rId12"/>
    <p:sldId id="274" r:id="rId13"/>
    <p:sldId id="266" r:id="rId14"/>
    <p:sldId id="267" r:id="rId15"/>
    <p:sldId id="268" r:id="rId16"/>
    <p:sldId id="269" r:id="rId17"/>
    <p:sldId id="270" r:id="rId18"/>
    <p:sldId id="271" r:id="rId19"/>
    <p:sldId id="272" r:id="rId20"/>
    <p:sldId id="275" r:id="rId2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p:scale>
          <a:sx n="66" d="100"/>
          <a:sy n="66" d="100"/>
        </p:scale>
        <p:origin x="-2844" y="-16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E74D399-C7F5-4598-9DBD-F260448DE9EC}" type="datetimeFigureOut">
              <a:rPr lang="fr-FR"/>
              <a:pPr>
                <a:defRPr/>
              </a:pPr>
              <a:t>07/11/2014</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BB19283-D068-42BE-9523-6F252E2CA992}"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166D9A0-8EA6-404E-88BA-E9F0E8E1C63E}" type="datetimeFigureOut">
              <a:rPr lang="fr-FR"/>
              <a:pPr>
                <a:defRPr/>
              </a:pPr>
              <a:t>07/11/2014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77995B00-4667-4270-939A-44002F87C603}"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741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17411"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1C52A5-F751-425A-9B56-5EE8284DC922}" type="slidenum">
              <a:rPr lang="fr-FR"/>
              <a:pPr fontAlgn="base">
                <a:spcBef>
                  <a:spcPct val="0"/>
                </a:spcBef>
                <a:spcAft>
                  <a:spcPct val="0"/>
                </a:spcAft>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169981BF-185F-4DB1-80C8-11029C040AEC}" type="datetimeFigureOut">
              <a:rPr lang="fr-FR"/>
              <a:pPr>
                <a:defRPr/>
              </a:pPr>
              <a:t>07/11/2014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1B749A4-AEE2-49CF-9334-CB02E7080F53}"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F64EE5DE-A1FD-4294-8DA8-CBF443628DDD}" type="datetimeFigureOut">
              <a:rPr lang="fr-FR"/>
              <a:pPr>
                <a:defRPr/>
              </a:pPr>
              <a:t>07/11/2014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D2C715A8-678B-4710-B81E-2E80EE6175C2}"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2D10CC2-1580-4948-9AD3-F220400CB658}" type="datetimeFigureOut">
              <a:rPr lang="fr-FR"/>
              <a:pPr>
                <a:defRPr/>
              </a:pPr>
              <a:t>07/11/2014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EFFFDAD-31B2-4AB0-892F-999254324BFA}"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6BEB9BA9-19DC-4509-9EB3-3A6EEBCC010E}" type="datetimeFigureOut">
              <a:rPr lang="fr-FR"/>
              <a:pPr>
                <a:defRPr/>
              </a:pPr>
              <a:t>07/11/2014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CBAE3AD4-915D-4FC1-9CC2-2578CBEA33E1}"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7262BBC5-5A76-47FD-8C40-4CB5DAE95E92}" type="datetimeFigureOut">
              <a:rPr lang="fr-FR"/>
              <a:pPr>
                <a:defRPr/>
              </a:pPr>
              <a:t>07/11/2014</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357CECF2-F268-4021-83A7-E27F339FEA3E}"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5A08AD62-50C9-4489-98FF-DABDE77D6F76}" type="datetimeFigureOut">
              <a:rPr lang="fr-FR"/>
              <a:pPr>
                <a:defRPr/>
              </a:pPr>
              <a:t>07/11/2014</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E4317B7C-465D-4747-8952-0E51CEECA886}"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5C250BE3-1149-44FC-8831-4BE7D9995F04}" type="datetimeFigureOut">
              <a:rPr lang="fr-FR"/>
              <a:pPr>
                <a:defRPr/>
              </a:pPr>
              <a:t>07/11/2014</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859DA9D3-D74D-4E81-AF67-50E956D3A0EF}"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367E6A6-3741-46E2-B9B3-DE6911254A55}" type="datetimeFigureOut">
              <a:rPr lang="fr-FR"/>
              <a:pPr>
                <a:defRPr/>
              </a:pPr>
              <a:t>07/11/2014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F5C9D165-7119-45F8-9F5B-D851A2A2CAC7}"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2B3FA48-AD16-4356-97E9-704CE2D7F3E8}" type="datetimeFigureOut">
              <a:rPr lang="fr-FR"/>
              <a:pPr>
                <a:defRPr/>
              </a:pPr>
              <a:t>07/11/2014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F460C3A9-1D7B-4FD5-86AA-AB5F6F7D59AF}"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C444E58B-7D8C-4112-B17C-F01E66924B34}" type="datetimeFigureOut">
              <a:rPr lang="fr-FR"/>
              <a:pPr>
                <a:defRPr/>
              </a:pPr>
              <a:t>07/11/2014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E601F97-75F3-4499-8966-4D9A919705CC}"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95246C30-4061-4567-A4E9-A968F1B3DC15}" type="datetimeFigureOut">
              <a:rPr lang="fr-FR"/>
              <a:pPr>
                <a:defRPr/>
              </a:pPr>
              <a:t>07/11/2014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C254014-D214-4EA8-BAB8-DB46D934AEE3}"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27BA739-07F7-4877-8503-9EFC2AE55E81}" type="datetimeFigureOut">
              <a:rPr lang="fr-FR"/>
              <a:pPr>
                <a:defRPr/>
              </a:pPr>
              <a:t>07/11/2014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D811668-0861-4F8D-A77E-A622144FCA55}"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fname.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publications.unilim.fr/revues/as/150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epublications.unilim.fr/revues/as/1505"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epublications.unilim.fr/revues/as/421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vanessalalo.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editions-hatier.fr/auteur/valerie-barry-soavi"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lab-epsylon.fr/membres/dessons-marie-68-186.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yapaka.be/page/3-6-9-12-maitrisons-les-ecrans-la-ligne-du-temps" TargetMode="External"/><Relationship Id="rId2" Type="http://schemas.openxmlformats.org/officeDocument/2006/relationships/hyperlink" Target="http://www.yapaka.be/campagne/le-jeu-des-3-figures" TargetMode="External"/><Relationship Id="rId1" Type="http://schemas.openxmlformats.org/officeDocument/2006/relationships/slideLayout" Target="../slideLayouts/slideLayout2.xml"/><Relationship Id="rId4" Type="http://schemas.openxmlformats.org/officeDocument/2006/relationships/hyperlink" Target="http://www.yapaka.b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8313" y="908050"/>
            <a:ext cx="7772400" cy="5113338"/>
          </a:xfrm>
        </p:spPr>
        <p:txBody>
          <a:bodyPr/>
          <a:lstStyle/>
          <a:p>
            <a:r>
              <a:rPr lang="fr-FR" sz="8800" smtClean="0"/>
              <a:t>Compte-rendu </a:t>
            </a:r>
            <a:r>
              <a:rPr lang="fr-FR" sz="8800" smtClean="0">
                <a:hlinkClick r:id="rId2"/>
              </a:rPr>
              <a:t>FNAME</a:t>
            </a:r>
            <a:endParaRPr lang="fr-FR" sz="8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b="1" dirty="0">
                <a:solidFill>
                  <a:srgbClr val="00B050"/>
                </a:solidFill>
                <a:hlinkClick r:id="rId3"/>
              </a:rPr>
              <a:t>Ivan DARRAULT </a:t>
            </a:r>
            <a:r>
              <a:rPr lang="fr-FR" b="1" dirty="0">
                <a:solidFill>
                  <a:srgbClr val="00B050"/>
                </a:solidFill>
              </a:rPr>
              <a:t>et JP </a:t>
            </a:r>
            <a:r>
              <a:rPr lang="fr-FR" b="1" dirty="0" smtClean="0">
                <a:solidFill>
                  <a:srgbClr val="00B050"/>
                </a:solidFill>
              </a:rPr>
              <a:t>KLEIN</a:t>
            </a:r>
            <a:r>
              <a:rPr lang="fr-FR" dirty="0"/>
              <a:t> </a:t>
            </a:r>
            <a:br>
              <a:rPr lang="fr-FR" dirty="0"/>
            </a:br>
            <a:endParaRPr lang="fr-FR" dirty="0"/>
          </a:p>
        </p:txBody>
      </p:sp>
      <p:sp>
        <p:nvSpPr>
          <p:cNvPr id="3" name="Espace réservé du contenu 2"/>
          <p:cNvSpPr>
            <a:spLocks noGrp="1"/>
          </p:cNvSpPr>
          <p:nvPr>
            <p:ph idx="1"/>
          </p:nvPr>
        </p:nvSpPr>
        <p:spPr>
          <a:xfrm>
            <a:off x="395288" y="981075"/>
            <a:ext cx="8291512" cy="5145088"/>
          </a:xfrm>
        </p:spPr>
        <p:txBody>
          <a:bodyPr rtlCol="0">
            <a:normAutofit/>
          </a:bodyPr>
          <a:lstStyle/>
          <a:p>
            <a:pPr marL="0" indent="0" fontAlgn="auto">
              <a:spcAft>
                <a:spcPts val="0"/>
              </a:spcAft>
              <a:buFont typeface="Arial" pitchFamily="34" charset="0"/>
              <a:buNone/>
              <a:defRPr/>
            </a:pPr>
            <a:r>
              <a:rPr lang="fr-FR" dirty="0" smtClean="0"/>
              <a:t>Dans </a:t>
            </a:r>
            <a:r>
              <a:rPr lang="fr-FR" dirty="0"/>
              <a:t>le </a:t>
            </a:r>
            <a:r>
              <a:rPr lang="fr-FR" dirty="0" smtClean="0"/>
              <a:t>jeu, l’enfant utilise sa langue </a:t>
            </a:r>
            <a:r>
              <a:rPr lang="fr-FR" dirty="0"/>
              <a:t>maternelle </a:t>
            </a:r>
            <a:r>
              <a:rPr lang="fr-FR" dirty="0" smtClean="0"/>
              <a:t> </a:t>
            </a:r>
            <a:r>
              <a:rPr lang="fr-FR" dirty="0"/>
              <a:t>car il joue naturellement : important de s’appuyer </a:t>
            </a:r>
            <a:r>
              <a:rPr lang="fr-FR" dirty="0" smtClean="0"/>
              <a:t>sur le jeu </a:t>
            </a:r>
            <a:r>
              <a:rPr lang="fr-FR" dirty="0"/>
              <a:t>pour </a:t>
            </a:r>
            <a:r>
              <a:rPr lang="fr-FR" dirty="0" smtClean="0"/>
              <a:t>l’aider </a:t>
            </a:r>
            <a:r>
              <a:rPr lang="fr-FR" dirty="0"/>
              <a:t>à se développer :</a:t>
            </a:r>
          </a:p>
          <a:p>
            <a:pPr fontAlgn="auto">
              <a:spcAft>
                <a:spcPts val="0"/>
              </a:spcAft>
              <a:buFont typeface="Arial" pitchFamily="34" charset="0"/>
              <a:buChar char="•"/>
              <a:defRPr/>
            </a:pPr>
            <a:r>
              <a:rPr lang="fr-FR" dirty="0"/>
              <a:t>Un enfant qui </a:t>
            </a:r>
            <a:r>
              <a:rPr lang="fr-FR" dirty="0" smtClean="0"/>
              <a:t>joue </a:t>
            </a:r>
            <a:r>
              <a:rPr lang="fr-FR" dirty="0"/>
              <a:t>est un enfant en mouvement : c’est </a:t>
            </a:r>
            <a:r>
              <a:rPr lang="fr-FR" dirty="0" smtClean="0"/>
              <a:t>une activité </a:t>
            </a:r>
            <a:r>
              <a:rPr lang="fr-FR" dirty="0"/>
              <a:t>cognitive </a:t>
            </a:r>
            <a:r>
              <a:rPr lang="fr-FR" dirty="0" smtClean="0"/>
              <a:t>; </a:t>
            </a:r>
          </a:p>
          <a:p>
            <a:pPr fontAlgn="auto">
              <a:spcAft>
                <a:spcPts val="0"/>
              </a:spcAft>
              <a:buFont typeface="Arial" pitchFamily="34" charset="0"/>
              <a:buChar char="•"/>
              <a:defRPr/>
            </a:pPr>
            <a:r>
              <a:rPr lang="fr-FR" dirty="0"/>
              <a:t>Un enfant qui  joue est attentif : c’est de la pensée qui se montre.</a:t>
            </a:r>
          </a:p>
          <a:p>
            <a:pPr fontAlgn="auto">
              <a:spcAft>
                <a:spcPts val="0"/>
              </a:spcAft>
              <a:buFont typeface="Arial" pitchFamily="34" charset="0"/>
              <a:buChar char="•"/>
              <a:defRPr/>
            </a:pPr>
            <a:r>
              <a:rPr lang="fr-FR" dirty="0" smtClean="0"/>
              <a:t>Un </a:t>
            </a:r>
            <a:r>
              <a:rPr lang="fr-FR" dirty="0"/>
              <a:t>enfant qui ne bouge pas est un enfant qui ne pense pas.</a:t>
            </a:r>
          </a:p>
          <a:p>
            <a:pPr fontAlgn="auto">
              <a:spcAft>
                <a:spcPts val="0"/>
              </a:spcAft>
              <a:buFont typeface="Arial" pitchFamily="34" charset="0"/>
              <a:buChar cha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par>
                                <p:cTn id="44" presetID="26" presetClass="entr" presetSubtype="0" fill="hold" nodeType="with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Effect transition="in" filter="wipe(down)">
                                      <p:cBhvr>
                                        <p:cTn id="46" dur="580">
                                          <p:stCondLst>
                                            <p:cond delay="0"/>
                                          </p:stCondLst>
                                        </p:cTn>
                                        <p:tgtEl>
                                          <p:spTgt spid="3">
                                            <p:txEl>
                                              <p:pRg st="2" end="2"/>
                                            </p:txEl>
                                          </p:spTgt>
                                        </p:tgtEl>
                                      </p:cBhvr>
                                    </p:animEffect>
                                    <p:anim calcmode="lin" valueType="num">
                                      <p:cBhvr>
                                        <p:cTn id="47"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3">
                                            <p:txEl>
                                              <p:pRg st="2" end="2"/>
                                            </p:txEl>
                                          </p:spTgt>
                                        </p:tgtEl>
                                      </p:cBhvr>
                                      <p:to x="100000" y="60000"/>
                                    </p:animScale>
                                    <p:animScale>
                                      <p:cBhvr>
                                        <p:cTn id="53" dur="166" decel="50000">
                                          <p:stCondLst>
                                            <p:cond delay="676"/>
                                          </p:stCondLst>
                                        </p:cTn>
                                        <p:tgtEl>
                                          <p:spTgt spid="3">
                                            <p:txEl>
                                              <p:pRg st="2" end="2"/>
                                            </p:txEl>
                                          </p:spTgt>
                                        </p:tgtEl>
                                      </p:cBhvr>
                                      <p:to x="100000" y="100000"/>
                                    </p:animScale>
                                    <p:animScale>
                                      <p:cBhvr>
                                        <p:cTn id="54" dur="26">
                                          <p:stCondLst>
                                            <p:cond delay="1312"/>
                                          </p:stCondLst>
                                        </p:cTn>
                                        <p:tgtEl>
                                          <p:spTgt spid="3">
                                            <p:txEl>
                                              <p:pRg st="2" end="2"/>
                                            </p:txEl>
                                          </p:spTgt>
                                        </p:tgtEl>
                                      </p:cBhvr>
                                      <p:to x="100000" y="80000"/>
                                    </p:animScale>
                                    <p:animScale>
                                      <p:cBhvr>
                                        <p:cTn id="55" dur="166" decel="50000">
                                          <p:stCondLst>
                                            <p:cond delay="1338"/>
                                          </p:stCondLst>
                                        </p:cTn>
                                        <p:tgtEl>
                                          <p:spTgt spid="3">
                                            <p:txEl>
                                              <p:pRg st="2" end="2"/>
                                            </p:txEl>
                                          </p:spTgt>
                                        </p:tgtEl>
                                      </p:cBhvr>
                                      <p:to x="100000" y="100000"/>
                                    </p:animScale>
                                    <p:animScale>
                                      <p:cBhvr>
                                        <p:cTn id="56" dur="26">
                                          <p:stCondLst>
                                            <p:cond delay="1642"/>
                                          </p:stCondLst>
                                        </p:cTn>
                                        <p:tgtEl>
                                          <p:spTgt spid="3">
                                            <p:txEl>
                                              <p:pRg st="2" end="2"/>
                                            </p:txEl>
                                          </p:spTgt>
                                        </p:tgtEl>
                                      </p:cBhvr>
                                      <p:to x="100000" y="90000"/>
                                    </p:animScale>
                                    <p:animScale>
                                      <p:cBhvr>
                                        <p:cTn id="57" dur="166" decel="50000">
                                          <p:stCondLst>
                                            <p:cond delay="1668"/>
                                          </p:stCondLst>
                                        </p:cTn>
                                        <p:tgtEl>
                                          <p:spTgt spid="3">
                                            <p:txEl>
                                              <p:pRg st="2" end="2"/>
                                            </p:txEl>
                                          </p:spTgt>
                                        </p:tgtEl>
                                      </p:cBhvr>
                                      <p:to x="100000" y="100000"/>
                                    </p:animScale>
                                    <p:animScale>
                                      <p:cBhvr>
                                        <p:cTn id="58" dur="26">
                                          <p:stCondLst>
                                            <p:cond delay="1808"/>
                                          </p:stCondLst>
                                        </p:cTn>
                                        <p:tgtEl>
                                          <p:spTgt spid="3">
                                            <p:txEl>
                                              <p:pRg st="2" end="2"/>
                                            </p:txEl>
                                          </p:spTgt>
                                        </p:tgtEl>
                                      </p:cBhvr>
                                      <p:to x="100000" y="95000"/>
                                    </p:animScale>
                                    <p:animScale>
                                      <p:cBhvr>
                                        <p:cTn id="59" dur="166" decel="50000">
                                          <p:stCondLst>
                                            <p:cond delay="1834"/>
                                          </p:stCondLst>
                                        </p:cTn>
                                        <p:tgtEl>
                                          <p:spTgt spid="3">
                                            <p:txEl>
                                              <p:pRg st="2" end="2"/>
                                            </p:txEl>
                                          </p:spTgt>
                                        </p:tgtEl>
                                      </p:cBhvr>
                                      <p:to x="100000" y="100000"/>
                                    </p:animScale>
                                  </p:childTnLst>
                                </p:cTn>
                              </p:par>
                              <p:par>
                                <p:cTn id="60" presetID="26" presetClass="entr" presetSubtype="0" fill="hold" nodeType="withEffect">
                                  <p:stCondLst>
                                    <p:cond delay="0"/>
                                  </p:stCondLst>
                                  <p:childTnLst>
                                    <p:set>
                                      <p:cBhvr>
                                        <p:cTn id="61" dur="1" fill="hold">
                                          <p:stCondLst>
                                            <p:cond delay="0"/>
                                          </p:stCondLst>
                                        </p:cTn>
                                        <p:tgtEl>
                                          <p:spTgt spid="3">
                                            <p:txEl>
                                              <p:pRg st="3" end="3"/>
                                            </p:txEl>
                                          </p:spTgt>
                                        </p:tgtEl>
                                        <p:attrNameLst>
                                          <p:attrName>style.visibility</p:attrName>
                                        </p:attrNameLst>
                                      </p:cBhvr>
                                      <p:to>
                                        <p:strVal val="visible"/>
                                      </p:to>
                                    </p:set>
                                    <p:animEffect transition="in" filter="wipe(down)">
                                      <p:cBhvr>
                                        <p:cTn id="62" dur="580">
                                          <p:stCondLst>
                                            <p:cond delay="0"/>
                                          </p:stCondLst>
                                        </p:cTn>
                                        <p:tgtEl>
                                          <p:spTgt spid="3">
                                            <p:txEl>
                                              <p:pRg st="3" end="3"/>
                                            </p:txEl>
                                          </p:spTgt>
                                        </p:tgtEl>
                                      </p:cBhvr>
                                    </p:animEffect>
                                    <p:anim calcmode="lin" valueType="num">
                                      <p:cBhvr>
                                        <p:cTn id="63"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8" dur="26">
                                          <p:stCondLst>
                                            <p:cond delay="650"/>
                                          </p:stCondLst>
                                        </p:cTn>
                                        <p:tgtEl>
                                          <p:spTgt spid="3">
                                            <p:txEl>
                                              <p:pRg st="3" end="3"/>
                                            </p:txEl>
                                          </p:spTgt>
                                        </p:tgtEl>
                                      </p:cBhvr>
                                      <p:to x="100000" y="60000"/>
                                    </p:animScale>
                                    <p:animScale>
                                      <p:cBhvr>
                                        <p:cTn id="69" dur="166" decel="50000">
                                          <p:stCondLst>
                                            <p:cond delay="676"/>
                                          </p:stCondLst>
                                        </p:cTn>
                                        <p:tgtEl>
                                          <p:spTgt spid="3">
                                            <p:txEl>
                                              <p:pRg st="3" end="3"/>
                                            </p:txEl>
                                          </p:spTgt>
                                        </p:tgtEl>
                                      </p:cBhvr>
                                      <p:to x="100000" y="100000"/>
                                    </p:animScale>
                                    <p:animScale>
                                      <p:cBhvr>
                                        <p:cTn id="70" dur="26">
                                          <p:stCondLst>
                                            <p:cond delay="1312"/>
                                          </p:stCondLst>
                                        </p:cTn>
                                        <p:tgtEl>
                                          <p:spTgt spid="3">
                                            <p:txEl>
                                              <p:pRg st="3" end="3"/>
                                            </p:txEl>
                                          </p:spTgt>
                                        </p:tgtEl>
                                      </p:cBhvr>
                                      <p:to x="100000" y="80000"/>
                                    </p:animScale>
                                    <p:animScale>
                                      <p:cBhvr>
                                        <p:cTn id="71" dur="166" decel="50000">
                                          <p:stCondLst>
                                            <p:cond delay="1338"/>
                                          </p:stCondLst>
                                        </p:cTn>
                                        <p:tgtEl>
                                          <p:spTgt spid="3">
                                            <p:txEl>
                                              <p:pRg st="3" end="3"/>
                                            </p:txEl>
                                          </p:spTgt>
                                        </p:tgtEl>
                                      </p:cBhvr>
                                      <p:to x="100000" y="100000"/>
                                    </p:animScale>
                                    <p:animScale>
                                      <p:cBhvr>
                                        <p:cTn id="72" dur="26">
                                          <p:stCondLst>
                                            <p:cond delay="1642"/>
                                          </p:stCondLst>
                                        </p:cTn>
                                        <p:tgtEl>
                                          <p:spTgt spid="3">
                                            <p:txEl>
                                              <p:pRg st="3" end="3"/>
                                            </p:txEl>
                                          </p:spTgt>
                                        </p:tgtEl>
                                      </p:cBhvr>
                                      <p:to x="100000" y="90000"/>
                                    </p:animScale>
                                    <p:animScale>
                                      <p:cBhvr>
                                        <p:cTn id="73" dur="166" decel="50000">
                                          <p:stCondLst>
                                            <p:cond delay="1668"/>
                                          </p:stCondLst>
                                        </p:cTn>
                                        <p:tgtEl>
                                          <p:spTgt spid="3">
                                            <p:txEl>
                                              <p:pRg st="3" end="3"/>
                                            </p:txEl>
                                          </p:spTgt>
                                        </p:tgtEl>
                                      </p:cBhvr>
                                      <p:to x="100000" y="100000"/>
                                    </p:animScale>
                                    <p:animScale>
                                      <p:cBhvr>
                                        <p:cTn id="74" dur="26">
                                          <p:stCondLst>
                                            <p:cond delay="1808"/>
                                          </p:stCondLst>
                                        </p:cTn>
                                        <p:tgtEl>
                                          <p:spTgt spid="3">
                                            <p:txEl>
                                              <p:pRg st="3" end="3"/>
                                            </p:txEl>
                                          </p:spTgt>
                                        </p:tgtEl>
                                      </p:cBhvr>
                                      <p:to x="100000" y="95000"/>
                                    </p:animScale>
                                    <p:animScale>
                                      <p:cBhvr>
                                        <p:cTn id="75"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49275"/>
            <a:ext cx="8229600" cy="5576888"/>
          </a:xfrm>
        </p:spPr>
        <p:txBody>
          <a:bodyPr rtlCol="0">
            <a:normAutofit/>
          </a:bodyPr>
          <a:lstStyle/>
          <a:p>
            <a:pPr marL="0" indent="0" algn="ctr" fontAlgn="auto">
              <a:spcAft>
                <a:spcPts val="0"/>
              </a:spcAft>
              <a:buFont typeface="Arial" pitchFamily="34" charset="0"/>
              <a:buNone/>
              <a:defRPr/>
            </a:pPr>
            <a:r>
              <a:rPr lang="fr-FR" sz="6000" dirty="0"/>
              <a:t>« Le déficit d’attention est  due aux premières relations et non aux écrans. »</a:t>
            </a:r>
          </a:p>
          <a:p>
            <a:pPr fontAlgn="auto">
              <a:spcAft>
                <a:spcPts val="0"/>
              </a:spcAft>
              <a:buFont typeface="Arial" pitchFamily="34" charset="0"/>
              <a:buChar char="•"/>
              <a:defRPr/>
            </a:pPr>
            <a:endParaRPr lang="fr-FR"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260350"/>
            <a:ext cx="8229600" cy="1143000"/>
          </a:xfrm>
        </p:spPr>
        <p:txBody>
          <a:bodyPr rtlCol="0">
            <a:normAutofit fontScale="90000"/>
          </a:bodyPr>
          <a:lstStyle/>
          <a:p>
            <a:pPr fontAlgn="auto">
              <a:spcAft>
                <a:spcPts val="0"/>
              </a:spcAft>
              <a:defRPr/>
            </a:pPr>
            <a:r>
              <a:rPr lang="fr-FR" sz="4800" dirty="0" smtClean="0">
                <a:hlinkClick r:id="rId2"/>
              </a:rPr>
              <a:t>Théorie de l’ellipse</a:t>
            </a:r>
            <a:r>
              <a:rPr lang="fr-FR" sz="4800" dirty="0" smtClean="0"/>
              <a:t> :</a:t>
            </a:r>
            <a:br>
              <a:rPr lang="fr-FR" sz="4800" dirty="0" smtClean="0"/>
            </a:br>
            <a:endParaRPr lang="fr-FR" sz="4800" dirty="0"/>
          </a:p>
        </p:txBody>
      </p:sp>
      <p:sp>
        <p:nvSpPr>
          <p:cNvPr id="3" name="Espace réservé du contenu 2"/>
          <p:cNvSpPr>
            <a:spLocks noGrp="1"/>
          </p:cNvSpPr>
          <p:nvPr>
            <p:ph idx="1"/>
          </p:nvPr>
        </p:nvSpPr>
        <p:spPr/>
        <p:txBody>
          <a:bodyPr rtlCol="0">
            <a:normAutofit/>
          </a:bodyPr>
          <a:lstStyle/>
          <a:p>
            <a:pPr fontAlgn="auto">
              <a:spcAft>
                <a:spcPts val="0"/>
              </a:spcAft>
              <a:buFont typeface="Arial" pitchFamily="34" charset="0"/>
              <a:buChar char="•"/>
              <a:defRPr/>
            </a:pPr>
            <a:r>
              <a:rPr lang="fr-FR" dirty="0" smtClean="0"/>
              <a:t>2 </a:t>
            </a:r>
            <a:r>
              <a:rPr lang="fr-FR" dirty="0"/>
              <a:t>foyers dans l’ellipse : </a:t>
            </a:r>
            <a:endParaRPr lang="fr-FR" dirty="0" smtClean="0"/>
          </a:p>
          <a:p>
            <a:pPr fontAlgn="auto">
              <a:spcAft>
                <a:spcPts val="0"/>
              </a:spcAft>
              <a:buFont typeface="Arial" pitchFamily="34" charset="0"/>
              <a:buChar char="•"/>
              <a:defRPr/>
            </a:pPr>
            <a:endParaRPr lang="fr-FR" dirty="0"/>
          </a:p>
          <a:p>
            <a:pPr lvl="2" fontAlgn="auto">
              <a:spcAft>
                <a:spcPts val="0"/>
              </a:spcAft>
              <a:buFont typeface="Arial" pitchFamily="34" charset="0"/>
              <a:buChar char="•"/>
              <a:defRPr/>
            </a:pPr>
            <a:r>
              <a:rPr lang="fr-FR" b="1" u="sng" dirty="0"/>
              <a:t>Foyer de la diction</a:t>
            </a:r>
            <a:r>
              <a:rPr lang="fr-FR" dirty="0"/>
              <a:t> : </a:t>
            </a:r>
            <a:r>
              <a:rPr lang="fr-FR" dirty="0" smtClean="0"/>
              <a:t>« je, maintenant, là » </a:t>
            </a:r>
            <a:r>
              <a:rPr lang="fr-FR" dirty="0"/>
              <a:t>en parlant avec </a:t>
            </a:r>
            <a:r>
              <a:rPr lang="fr-FR" dirty="0" smtClean="0"/>
              <a:t>l’adulte</a:t>
            </a:r>
          </a:p>
          <a:p>
            <a:pPr marL="914400" lvl="2" indent="0" fontAlgn="auto">
              <a:spcAft>
                <a:spcPts val="0"/>
              </a:spcAft>
              <a:buFont typeface="Arial" pitchFamily="34" charset="0"/>
              <a:buNone/>
              <a:defRPr/>
            </a:pPr>
            <a:endParaRPr lang="fr-FR" dirty="0"/>
          </a:p>
          <a:p>
            <a:pPr lvl="2" fontAlgn="auto">
              <a:spcAft>
                <a:spcPts val="0"/>
              </a:spcAft>
              <a:buFont typeface="Arial" pitchFamily="34" charset="0"/>
              <a:buChar char="•"/>
              <a:defRPr/>
            </a:pPr>
            <a:r>
              <a:rPr lang="fr-FR" b="1" u="sng" dirty="0"/>
              <a:t>Foyer de la fiction</a:t>
            </a:r>
            <a:r>
              <a:rPr lang="fr-FR" dirty="0"/>
              <a:t> : le </a:t>
            </a:r>
            <a:r>
              <a:rPr lang="fr-FR" dirty="0" smtClean="0"/>
              <a:t>jeu «  il, ailleurs, </a:t>
            </a:r>
            <a:r>
              <a:rPr lang="fr-FR" dirty="0"/>
              <a:t>alors </a:t>
            </a:r>
            <a:r>
              <a:rPr lang="fr-FR" dirty="0" smtClean="0"/>
              <a:t>», invention</a:t>
            </a:r>
            <a:r>
              <a:rPr lang="fr-FR" dirty="0"/>
              <a:t>, histoire, imagination</a:t>
            </a:r>
          </a:p>
          <a:p>
            <a:pPr fontAlgn="auto">
              <a:spcAft>
                <a:spcPts val="0"/>
              </a:spcAft>
              <a:buFont typeface="Arial" pitchFamily="34" charset="0"/>
              <a:buChar cha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par>
                                <p:cTn id="12" presetID="14" presetClass="entr" presetSubtype="1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4" dur="500"/>
                                        <p:tgtEl>
                                          <p:spTgt spid="3">
                                            <p:txEl>
                                              <p:pRg st="2" end="2"/>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ce réservé du contenu 2"/>
          <p:cNvSpPr>
            <a:spLocks noGrp="1"/>
          </p:cNvSpPr>
          <p:nvPr>
            <p:ph idx="1"/>
          </p:nvPr>
        </p:nvSpPr>
        <p:spPr>
          <a:xfrm>
            <a:off x="457200" y="260350"/>
            <a:ext cx="8229600" cy="5865813"/>
          </a:xfrm>
        </p:spPr>
        <p:txBody>
          <a:bodyPr/>
          <a:lstStyle/>
          <a:p>
            <a:r>
              <a:rPr lang="fr-FR" sz="4800" smtClean="0"/>
              <a:t>Ce qui est important c’est l’interaction entre ces 2 foyers : l’enfant va exprimer ses difficultés,  mais, il ne contrôle pas la relation entre ce qu’il crée et ses propres  problèmes.</a:t>
            </a:r>
          </a:p>
          <a:p>
            <a:endParaRPr lang="fr-FR" sz="48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65175"/>
            <a:ext cx="8229600" cy="5360988"/>
          </a:xfrm>
        </p:spPr>
        <p:txBody>
          <a:bodyPr/>
          <a:lstStyle/>
          <a:p>
            <a:r>
              <a:rPr lang="fr-FR" sz="4800" smtClean="0"/>
              <a:t>Pour que les changements se produisent,  il faut une bonne distance entre les 2 foyers </a:t>
            </a:r>
          </a:p>
          <a:p>
            <a:r>
              <a:rPr lang="fr-FR" sz="4800" smtClean="0"/>
              <a:t>A lire : </a:t>
            </a:r>
            <a:r>
              <a:rPr lang="fr-FR" sz="4800" smtClean="0">
                <a:hlinkClick r:id="rId2"/>
              </a:rPr>
              <a:t>Pour une psychiatrie de l’ellipse </a:t>
            </a:r>
            <a:endParaRPr lang="fr-FR" sz="4800" smtClean="0"/>
          </a:p>
          <a:p>
            <a:endParaRPr lang="fr-FR" sz="4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dirty="0" smtClean="0"/>
              <a:t>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solidFill>
                  <a:srgbClr val="FF0000"/>
                </a:solidFill>
                <a:hlinkClick r:id="rId2"/>
              </a:rPr>
              <a:t>Vanessa LALO </a:t>
            </a:r>
            <a:r>
              <a:rPr lang="fr-FR" dirty="0" smtClean="0">
                <a:solidFill>
                  <a:srgbClr val="FF0000"/>
                </a:solidFill>
              </a:rPr>
              <a:t>: regard positif sur le numérique</a:t>
            </a:r>
            <a:r>
              <a:rPr lang="fr-FR" dirty="0" smtClean="0"/>
              <a:t/>
            </a:r>
            <a:br>
              <a:rPr lang="fr-FR" dirty="0" smtClean="0"/>
            </a:br>
            <a:r>
              <a:rPr lang="fr-FR" sz="4000" dirty="0" smtClean="0"/>
              <a:t> </a:t>
            </a:r>
            <a:br>
              <a:rPr lang="fr-FR" sz="4000" dirty="0" smtClean="0"/>
            </a:br>
            <a:r>
              <a:rPr lang="fr-FR" sz="4000" dirty="0" smtClean="0"/>
              <a:t>Si l’enseignement consiste à transmettre des connaissances, l’école n’est rien à la mesure d’internet (GUITE).</a:t>
            </a:r>
            <a:br>
              <a:rPr lang="fr-FR" sz="4000" dirty="0" smtClean="0"/>
            </a:br>
            <a:r>
              <a:rPr lang="fr-FR" sz="4000" dirty="0" smtClean="0"/>
              <a:t> Il ne s’agit plus aujourd’hui de proposer des connaissances brutes aux jeunes,  mais, de leur apprendre à chercher l’information, à la critiquer. En fait, les jeunes ont besoin d’apprendre à apprendre »</a:t>
            </a:r>
            <a:br>
              <a:rPr lang="fr-FR" sz="4000" dirty="0" smtClean="0"/>
            </a:br>
            <a:endParaRPr lang="fr-FR"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mph" presetSubtype="0" fill="hold" grpId="1" nodeType="clickEffect">
                                  <p:stCondLst>
                                    <p:cond delay="0"/>
                                  </p:stCondLst>
                                  <p:childTnLst>
                                    <p:anim calcmode="discrete" valueType="str">
                                      <p:cBhvr override="childStyle">
                                        <p:cTn id="11"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grpId="2" nodeType="clickEffect">
                                  <p:stCondLst>
                                    <p:cond delay="0"/>
                                  </p:stCondLst>
                                  <p:childTnLst>
                                    <p:animEffect transition="out" filter="fade">
                                      <p:cBhvr>
                                        <p:cTn id="15" dur="500" tmFilter="0, 0; .2, .5; .8, .5; 1, 0"/>
                                        <p:tgtEl>
                                          <p:spTgt spid="2"/>
                                        </p:tgtEl>
                                      </p:cBhvr>
                                    </p:animEffect>
                                    <p:animScale>
                                      <p:cBhvr>
                                        <p:cTn id="16"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04813"/>
            <a:ext cx="8229600" cy="5721350"/>
          </a:xfrm>
        </p:spPr>
        <p:txBody>
          <a:bodyPr/>
          <a:lstStyle/>
          <a:p>
            <a:r>
              <a:rPr lang="fr-FR" smtClean="0"/>
              <a:t>Le langage lié au numérique traduit une évolution de regard :</a:t>
            </a:r>
          </a:p>
          <a:p>
            <a:r>
              <a:rPr lang="fr-FR" smtClean="0"/>
              <a:t>Les doudous numériques: on caresse la tablette </a:t>
            </a:r>
          </a:p>
          <a:p>
            <a:r>
              <a:rPr lang="fr-FR" smtClean="0"/>
              <a:t>Téléphone rassurant tout en étant source d’angoisse </a:t>
            </a:r>
          </a:p>
          <a:p>
            <a:r>
              <a:rPr lang="fr-FR" smtClean="0"/>
              <a:t>Changement de lien, nouvelles amitiés sur facebook </a:t>
            </a:r>
          </a:p>
          <a:p>
            <a:r>
              <a:rPr lang="fr-FR" smtClean="0"/>
              <a:t>Changement de notre rapport dans le temps et dans l’espace, par rapport à notre humanité </a:t>
            </a:r>
          </a:p>
          <a:p>
            <a:endParaRPr lang="fr-FR"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33375"/>
            <a:ext cx="8229600" cy="5792788"/>
          </a:xfrm>
        </p:spPr>
        <p:txBody>
          <a:bodyPr rtlCol="0">
            <a:normAutofit lnSpcReduction="10000"/>
          </a:bodyPr>
          <a:lstStyle/>
          <a:p>
            <a:pPr fontAlgn="auto">
              <a:spcAft>
                <a:spcPts val="0"/>
              </a:spcAft>
              <a:buFont typeface="Arial" pitchFamily="34" charset="0"/>
              <a:buChar char="•"/>
              <a:defRPr/>
            </a:pPr>
            <a:r>
              <a:rPr lang="fr-FR" sz="4800" dirty="0"/>
              <a:t>Les individus ont de plus en plus besoin de mettre ailleurs leur violence qu’ils n’arrivent pas  à contrôler.</a:t>
            </a:r>
          </a:p>
          <a:p>
            <a:pPr fontAlgn="auto">
              <a:spcAft>
                <a:spcPts val="0"/>
              </a:spcAft>
              <a:buFont typeface="Arial" pitchFamily="34" charset="0"/>
              <a:buChar char="•"/>
              <a:defRPr/>
            </a:pPr>
            <a:r>
              <a:rPr lang="fr-FR" sz="4800" dirty="0"/>
              <a:t>L’enfant a  besoin de se rassurer pour faire la différence entre le réalité et l’imaginaire</a:t>
            </a:r>
            <a:r>
              <a:rPr lang="fr-FR" dirty="0"/>
              <a:t>.</a:t>
            </a:r>
          </a:p>
          <a:p>
            <a:pPr fontAlgn="auto">
              <a:spcAft>
                <a:spcPts val="0"/>
              </a:spcAft>
              <a:buFont typeface="Arial" pitchFamily="34" charset="0"/>
              <a:buChar cha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dirty="0" smtClean="0"/>
              <a:t/>
            </a:r>
            <a:br>
              <a:rPr lang="fr-FR" dirty="0" smtClean="0"/>
            </a:br>
            <a:r>
              <a:rPr lang="fr-FR" dirty="0" smtClean="0"/>
              <a:t>Mise </a:t>
            </a:r>
            <a:r>
              <a:rPr lang="fr-FR" dirty="0"/>
              <a:t>en valeur des bénéfices d’internet : </a:t>
            </a:r>
            <a:br>
              <a:rPr lang="fr-FR" dirty="0"/>
            </a:br>
            <a:endParaRPr lang="fr-FR" dirty="0"/>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dirty="0" smtClean="0"/>
              <a:t>Développement des compétences numériques:</a:t>
            </a:r>
            <a:r>
              <a:rPr lang="fr-FR" dirty="0"/>
              <a:t> </a:t>
            </a:r>
            <a:r>
              <a:rPr lang="fr-FR" dirty="0" smtClean="0"/>
              <a:t>la concentration, la persévérance, l’attention, la stratégie, la précision psychomotricienne et la planification( fonction exécutive)</a:t>
            </a:r>
          </a:p>
          <a:p>
            <a:pPr fontAlgn="auto">
              <a:spcAft>
                <a:spcPts val="0"/>
              </a:spcAft>
              <a:buFont typeface="Arial" pitchFamily="34" charset="0"/>
              <a:buChar char="•"/>
              <a:defRPr/>
            </a:pPr>
            <a:r>
              <a:rPr lang="fr-FR" dirty="0" smtClean="0"/>
              <a:t>Défouloir: l’</a:t>
            </a:r>
            <a:r>
              <a:rPr lang="fr-FR" dirty="0"/>
              <a:t>e</a:t>
            </a:r>
            <a:r>
              <a:rPr lang="fr-FR" dirty="0" smtClean="0"/>
              <a:t>nfant peut extérioriser ses pulsions, ça ne renforce pas la violence mais l’enfant va  parler de l’effet que ça lui fait et pourquoi: ça peut être un antidépresseur</a:t>
            </a:r>
          </a:p>
          <a:p>
            <a:pPr fontAlgn="auto">
              <a:spcAft>
                <a:spcPts val="0"/>
              </a:spcAft>
              <a:buFont typeface="Arial" pitchFamily="34" charset="0"/>
              <a:buChar char="•"/>
              <a:defRPr/>
            </a:pPr>
            <a:endParaRPr lang="fr-FR"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Utilisations thérapeutiques</a:t>
            </a:r>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dirty="0" smtClean="0"/>
              <a:t>Utilisation dans les hôpitaux pour travailler la mémoire (entraînement cérébral) pour les personnes souffrant de dépression ou AVC ou schizophrénie,</a:t>
            </a:r>
          </a:p>
          <a:p>
            <a:pPr fontAlgn="auto">
              <a:spcAft>
                <a:spcPts val="0"/>
              </a:spcAft>
              <a:buFont typeface="Arial" pitchFamily="34" charset="0"/>
              <a:buChar char="•"/>
              <a:defRPr/>
            </a:pPr>
            <a:r>
              <a:rPr lang="fr-FR" dirty="0" smtClean="0"/>
              <a:t>Jeux destinés à dédramatiser le parcours hospitalier pour les enfants atteints de maladies graves,</a:t>
            </a:r>
          </a:p>
          <a:p>
            <a:pPr fontAlgn="auto">
              <a:spcAft>
                <a:spcPts val="0"/>
              </a:spcAft>
              <a:buFont typeface="Arial" pitchFamily="34" charset="0"/>
              <a:buChar char="•"/>
              <a:defRPr/>
            </a:pPr>
            <a:r>
              <a:rPr lang="fr-FR" dirty="0" smtClean="0"/>
              <a:t>Jeux pour voir comment les personnes gèrent les conflits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nodeType="clickEffect">
                                  <p:stCondLst>
                                    <p:cond delay="0"/>
                                  </p:stCondLst>
                                  <p:childTnLst>
                                    <p:animClr clrSpc="hsl" dir="cw">
                                      <p:cBhvr override="childStyle">
                                        <p:cTn id="10" dur="500" fill="hold"/>
                                        <p:tgtEl>
                                          <p:spTgt spid="3">
                                            <p:txEl>
                                              <p:pRg st="0" end="0"/>
                                            </p:txEl>
                                          </p:spTgt>
                                        </p:tgtEl>
                                        <p:attrNameLst>
                                          <p:attrName>style.color</p:attrName>
                                        </p:attrNameLst>
                                      </p:cBhvr>
                                      <p:by>
                                        <p:hsl h="7200000" s="0" l="0"/>
                                      </p:by>
                                    </p:animClr>
                                    <p:animClr clrSpc="hsl" dir="cw">
                                      <p:cBhvr>
                                        <p:cTn id="11" dur="500" fill="hold"/>
                                        <p:tgtEl>
                                          <p:spTgt spid="3">
                                            <p:txEl>
                                              <p:pRg st="0" end="0"/>
                                            </p:txEl>
                                          </p:spTgt>
                                        </p:tgtEl>
                                        <p:attrNameLst>
                                          <p:attrName>fillcolor</p:attrName>
                                        </p:attrNameLst>
                                      </p:cBhvr>
                                      <p:by>
                                        <p:hsl h="7200000" s="0" l="0"/>
                                      </p:by>
                                    </p:animClr>
                                    <p:animClr clrSpc="hsl" dir="cw">
                                      <p:cBhvr>
                                        <p:cTn id="12" dur="500" fill="hold"/>
                                        <p:tgtEl>
                                          <p:spTgt spid="3">
                                            <p:txEl>
                                              <p:pRg st="0" end="0"/>
                                            </p:txEl>
                                          </p:spTgt>
                                        </p:tgtEl>
                                        <p:attrNameLst>
                                          <p:attrName>stroke.color</p:attrName>
                                        </p:attrNameLst>
                                      </p:cBhvr>
                                      <p:by>
                                        <p:hsl h="7200000" s="0" l="0"/>
                                      </p:by>
                                    </p:animClr>
                                    <p:set>
                                      <p:cBhvr>
                                        <p:cTn id="13" dur="500" fill="hold"/>
                                        <p:tgtEl>
                                          <p:spTgt spid="3">
                                            <p:txEl>
                                              <p:pRg st="0" end="0"/>
                                            </p:txEl>
                                          </p:spTgt>
                                        </p:tgtEl>
                                        <p:attrNameLst>
                                          <p:attrName>fill.type</p:attrName>
                                        </p:attrNameLst>
                                      </p:cBhvr>
                                      <p:to>
                                        <p:strVal val="solid"/>
                                      </p:to>
                                    </p:set>
                                  </p:childTnLst>
                                </p:cTn>
                              </p:par>
                              <p:par>
                                <p:cTn id="14" presetID="21" presetClass="emph" presetSubtype="0" fill="hold" nodeType="withEffect">
                                  <p:stCondLst>
                                    <p:cond delay="0"/>
                                  </p:stCondLst>
                                  <p:childTnLst>
                                    <p:animClr clrSpc="hsl" dir="cw">
                                      <p:cBhvr override="childStyle">
                                        <p:cTn id="15" dur="500" fill="hold"/>
                                        <p:tgtEl>
                                          <p:spTgt spid="3">
                                            <p:txEl>
                                              <p:pRg st="1" end="1"/>
                                            </p:txEl>
                                          </p:spTgt>
                                        </p:tgtEl>
                                        <p:attrNameLst>
                                          <p:attrName>style.color</p:attrName>
                                        </p:attrNameLst>
                                      </p:cBhvr>
                                      <p:by>
                                        <p:hsl h="7200000" s="0" l="0"/>
                                      </p:by>
                                    </p:animClr>
                                    <p:animClr clrSpc="hsl" dir="cw">
                                      <p:cBhvr>
                                        <p:cTn id="16" dur="500" fill="hold"/>
                                        <p:tgtEl>
                                          <p:spTgt spid="3">
                                            <p:txEl>
                                              <p:pRg st="1" end="1"/>
                                            </p:txEl>
                                          </p:spTgt>
                                        </p:tgtEl>
                                        <p:attrNameLst>
                                          <p:attrName>fillcolor</p:attrName>
                                        </p:attrNameLst>
                                      </p:cBhvr>
                                      <p:by>
                                        <p:hsl h="7200000" s="0" l="0"/>
                                      </p:by>
                                    </p:animClr>
                                    <p:animClr clrSpc="hsl" dir="cw">
                                      <p:cBhvr>
                                        <p:cTn id="17" dur="500" fill="hold"/>
                                        <p:tgtEl>
                                          <p:spTgt spid="3">
                                            <p:txEl>
                                              <p:pRg st="1" end="1"/>
                                            </p:txEl>
                                          </p:spTgt>
                                        </p:tgtEl>
                                        <p:attrNameLst>
                                          <p:attrName>stroke.color</p:attrName>
                                        </p:attrNameLst>
                                      </p:cBhvr>
                                      <p:by>
                                        <p:hsl h="7200000" s="0" l="0"/>
                                      </p:by>
                                    </p:animClr>
                                    <p:set>
                                      <p:cBhvr>
                                        <p:cTn id="18" dur="500" fill="hold"/>
                                        <p:tgtEl>
                                          <p:spTgt spid="3">
                                            <p:txEl>
                                              <p:pRg st="1" end="1"/>
                                            </p:txEl>
                                          </p:spTgt>
                                        </p:tgtEl>
                                        <p:attrNameLst>
                                          <p:attrName>fill.type</p:attrName>
                                        </p:attrNameLst>
                                      </p:cBhvr>
                                      <p:to>
                                        <p:strVal val="solid"/>
                                      </p:to>
                                    </p:set>
                                  </p:childTnLst>
                                </p:cTn>
                              </p:par>
                              <p:par>
                                <p:cTn id="19" presetID="21" presetClass="emph" presetSubtype="0" fill="hold" nodeType="withEffect">
                                  <p:stCondLst>
                                    <p:cond delay="0"/>
                                  </p:stCondLst>
                                  <p:childTnLst>
                                    <p:animClr clrSpc="hsl" dir="cw">
                                      <p:cBhvr override="childStyle">
                                        <p:cTn id="20" dur="500" fill="hold"/>
                                        <p:tgtEl>
                                          <p:spTgt spid="3">
                                            <p:txEl>
                                              <p:pRg st="2" end="2"/>
                                            </p:txEl>
                                          </p:spTgt>
                                        </p:tgtEl>
                                        <p:attrNameLst>
                                          <p:attrName>style.color</p:attrName>
                                        </p:attrNameLst>
                                      </p:cBhvr>
                                      <p:by>
                                        <p:hsl h="7200000" s="0" l="0"/>
                                      </p:by>
                                    </p:animClr>
                                    <p:animClr clrSpc="hsl" dir="cw">
                                      <p:cBhvr>
                                        <p:cTn id="21" dur="500" fill="hold"/>
                                        <p:tgtEl>
                                          <p:spTgt spid="3">
                                            <p:txEl>
                                              <p:pRg st="2" end="2"/>
                                            </p:txEl>
                                          </p:spTgt>
                                        </p:tgtEl>
                                        <p:attrNameLst>
                                          <p:attrName>fillcolor</p:attrName>
                                        </p:attrNameLst>
                                      </p:cBhvr>
                                      <p:by>
                                        <p:hsl h="7200000" s="0" l="0"/>
                                      </p:by>
                                    </p:animClr>
                                    <p:animClr clrSpc="hsl" dir="cw">
                                      <p:cBhvr>
                                        <p:cTn id="22" dur="500" fill="hold"/>
                                        <p:tgtEl>
                                          <p:spTgt spid="3">
                                            <p:txEl>
                                              <p:pRg st="2" end="2"/>
                                            </p:txEl>
                                          </p:spTgt>
                                        </p:tgtEl>
                                        <p:attrNameLst>
                                          <p:attrName>stroke.color</p:attrName>
                                        </p:attrNameLst>
                                      </p:cBhvr>
                                      <p:by>
                                        <p:hsl h="7200000" s="0" l="0"/>
                                      </p:by>
                                    </p:animClr>
                                    <p:set>
                                      <p:cBhvr>
                                        <p:cTn id="23"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re 1"/>
          <p:cNvSpPr>
            <a:spLocks noGrp="1"/>
          </p:cNvSpPr>
          <p:nvPr>
            <p:ph type="title"/>
          </p:nvPr>
        </p:nvSpPr>
        <p:spPr/>
        <p:txBody>
          <a:bodyPr/>
          <a:lstStyle/>
          <a:p>
            <a:r>
              <a:rPr lang="fr-FR" smtClean="0"/>
              <a:t>Utilisation en classe</a:t>
            </a:r>
          </a:p>
        </p:txBody>
      </p:sp>
      <p:sp>
        <p:nvSpPr>
          <p:cNvPr id="3" name="Espace réservé du contenu 2"/>
          <p:cNvSpPr>
            <a:spLocks noGrp="1"/>
          </p:cNvSpPr>
          <p:nvPr>
            <p:ph idx="1"/>
          </p:nvPr>
        </p:nvSpPr>
        <p:spPr/>
        <p:txBody>
          <a:bodyPr rtlCol="0">
            <a:normAutofit/>
          </a:bodyPr>
          <a:lstStyle/>
          <a:p>
            <a:pPr fontAlgn="auto">
              <a:spcAft>
                <a:spcPts val="0"/>
              </a:spcAft>
              <a:buFont typeface="Arial" pitchFamily="34" charset="0"/>
              <a:buChar char="•"/>
              <a:defRPr/>
            </a:pPr>
            <a:r>
              <a:rPr lang="fr-FR" dirty="0" smtClean="0"/>
              <a:t>Transmission du savoir: l’enfant apprend à</a:t>
            </a:r>
          </a:p>
          <a:p>
            <a:pPr marL="0" indent="0" fontAlgn="auto">
              <a:spcAft>
                <a:spcPts val="0"/>
              </a:spcAft>
              <a:buFont typeface="Arial" pitchFamily="34" charset="0"/>
              <a:buNone/>
              <a:defRPr/>
            </a:pPr>
            <a:r>
              <a:rPr lang="fr-FR" dirty="0" smtClean="0"/>
              <a:t>l’adulte à utiliser l’outil,</a:t>
            </a:r>
          </a:p>
          <a:p>
            <a:pPr fontAlgn="auto">
              <a:spcAft>
                <a:spcPts val="0"/>
              </a:spcAft>
              <a:buFont typeface="Arial" pitchFamily="34" charset="0"/>
              <a:buChar char="•"/>
              <a:defRPr/>
            </a:pPr>
            <a:r>
              <a:rPr lang="fr-FR" dirty="0" smtClean="0"/>
              <a:t>Transmission du savoir horizontal entre pairs</a:t>
            </a:r>
          </a:p>
          <a:p>
            <a:pPr fontAlgn="auto">
              <a:spcAft>
                <a:spcPts val="0"/>
              </a:spcAft>
              <a:buFont typeface="Arial" pitchFamily="34" charset="0"/>
              <a:buChar char="•"/>
              <a:defRPr/>
            </a:pPr>
            <a:r>
              <a:rPr lang="fr-FR" dirty="0" smtClean="0"/>
              <a:t>Ils veulent se détendre en classe, leur donner des outils numériques</a:t>
            </a:r>
          </a:p>
          <a:p>
            <a:pPr fontAlgn="auto">
              <a:spcAft>
                <a:spcPts val="0"/>
              </a:spcAft>
              <a:buFont typeface="Arial" pitchFamily="34" charset="0"/>
              <a:buChar char="•"/>
              <a:defRPr/>
            </a:pPr>
            <a:r>
              <a:rPr lang="fr-FR" dirty="0" smtClean="0"/>
              <a:t>Ils veulent apprendre à apprendre; à nous de les guider pour une meilleure pratique, interagir, être actif.</a:t>
            </a:r>
          </a:p>
          <a:p>
            <a:pPr fontAlgn="auto">
              <a:spcAft>
                <a:spcPts val="0"/>
              </a:spcAft>
              <a:buFont typeface="Arial" pitchFamily="34" charset="0"/>
              <a:buChar char="•"/>
              <a:defRPr/>
            </a:pPr>
            <a:endParaRPr lang="fr-FR" dirty="0" smtClean="0"/>
          </a:p>
          <a:p>
            <a:pPr marL="0" indent="0" fontAlgn="auto">
              <a:spcAft>
                <a:spcPts val="0"/>
              </a:spcAft>
              <a:buFont typeface="Arial" pitchFamily="34" charset="0"/>
              <a:buNone/>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6600" smtClean="0"/>
              <a:t/>
            </a:r>
            <a:br>
              <a:rPr lang="fr-FR" sz="6600" smtClean="0"/>
            </a:br>
            <a:r>
              <a:rPr lang="fr-FR" sz="6600" b="1" smtClean="0">
                <a:solidFill>
                  <a:srgbClr val="00B050"/>
                </a:solidFill>
                <a:hlinkClick r:id="rId2"/>
              </a:rPr>
              <a:t>Valérie Barry  </a:t>
            </a:r>
            <a:r>
              <a:rPr lang="fr-FR" sz="6600" smtClean="0"/>
              <a:t/>
            </a:r>
            <a:br>
              <a:rPr lang="fr-FR" sz="6600" smtClean="0"/>
            </a:br>
            <a:endParaRPr lang="fr-FR" sz="6600" smtClean="0"/>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sz="3600" dirty="0"/>
              <a:t>«  Le jeu est un espace potentiel et une aire transitionnelle. Elle</a:t>
            </a:r>
            <a:r>
              <a:rPr lang="fr-FR" sz="3600" b="1" dirty="0"/>
              <a:t> </a:t>
            </a:r>
            <a:r>
              <a:rPr lang="fr-FR" sz="3600" dirty="0"/>
              <a:t>distingue trois fonctions de la médiation :</a:t>
            </a:r>
          </a:p>
          <a:p>
            <a:pPr fontAlgn="auto">
              <a:spcAft>
                <a:spcPts val="0"/>
              </a:spcAft>
              <a:buFont typeface="Arial" pitchFamily="34" charset="0"/>
              <a:buChar char="•"/>
              <a:defRPr/>
            </a:pPr>
            <a:r>
              <a:rPr lang="fr-FR" sz="3600" dirty="0"/>
              <a:t> Le jeu « </a:t>
            </a:r>
            <a:r>
              <a:rPr lang="fr-FR" sz="3600" dirty="0" err="1"/>
              <a:t>game</a:t>
            </a:r>
            <a:r>
              <a:rPr lang="fr-FR" sz="3600" dirty="0"/>
              <a:t> » a une fonction d'orientation, </a:t>
            </a:r>
          </a:p>
          <a:p>
            <a:pPr fontAlgn="auto">
              <a:spcAft>
                <a:spcPts val="0"/>
              </a:spcAft>
              <a:buFont typeface="Arial" pitchFamily="34" charset="0"/>
              <a:buChar char="•"/>
              <a:defRPr/>
            </a:pPr>
            <a:r>
              <a:rPr lang="fr-FR" sz="3600" dirty="0"/>
              <a:t>le jeu « </a:t>
            </a:r>
            <a:r>
              <a:rPr lang="fr-FR" sz="3600" dirty="0" err="1"/>
              <a:t>play</a:t>
            </a:r>
            <a:r>
              <a:rPr lang="fr-FR" sz="3600" dirty="0"/>
              <a:t> » une fonction d'incitation </a:t>
            </a:r>
          </a:p>
          <a:p>
            <a:pPr fontAlgn="auto">
              <a:spcAft>
                <a:spcPts val="0"/>
              </a:spcAft>
              <a:buFont typeface="Arial" pitchFamily="34" charset="0"/>
              <a:buChar char="•"/>
              <a:defRPr/>
            </a:pPr>
            <a:r>
              <a:rPr lang="fr-FR" sz="3600" dirty="0"/>
              <a:t> le jeu « </a:t>
            </a:r>
            <a:r>
              <a:rPr lang="fr-FR" sz="3600" dirty="0" err="1"/>
              <a:t>work</a:t>
            </a:r>
            <a:r>
              <a:rPr lang="fr-FR" sz="3600" dirty="0"/>
              <a:t> » une fonction de réalisation</a:t>
            </a:r>
            <a:r>
              <a:rPr lang="fr-FR" dirty="0"/>
              <a:t>. </a:t>
            </a:r>
          </a:p>
          <a:p>
            <a:pPr fontAlgn="auto">
              <a:spcAft>
                <a:spcPts val="0"/>
              </a:spcAft>
              <a:buFont typeface="Arial" pitchFamily="34" charset="0"/>
              <a:buChar char="•"/>
              <a:defRPr/>
            </a:pPr>
            <a:endParaRPr lang="fr-FR"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par>
                                <p:cTn id="12" presetID="6" presetClass="entr" presetSubtype="16"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dirty="0"/>
              <a:t>Elle recherche une forme d'équilibre entre ces trois « jeux </a:t>
            </a:r>
            <a:r>
              <a:rPr lang="fr-FR" dirty="0" smtClean="0"/>
              <a:t>».</a:t>
            </a:r>
          </a:p>
          <a:p>
            <a:pPr fontAlgn="auto">
              <a:spcAft>
                <a:spcPts val="0"/>
              </a:spcAft>
              <a:buFont typeface="Arial" pitchFamily="34" charset="0"/>
              <a:buChar char="•"/>
              <a:defRPr/>
            </a:pPr>
            <a:r>
              <a:rPr lang="fr-FR" dirty="0" smtClean="0"/>
              <a:t> </a:t>
            </a:r>
            <a:r>
              <a:rPr lang="fr-FR" i="1" dirty="0"/>
              <a:t>« J'ai toujours eu une entrée par le « </a:t>
            </a:r>
            <a:r>
              <a:rPr lang="fr-FR" i="1" dirty="0" err="1"/>
              <a:t>work</a:t>
            </a:r>
            <a:r>
              <a:rPr lang="fr-FR" i="1" dirty="0"/>
              <a:t> », axé sur les apprentissages. Je ne parle jamais de « jeu », le risque est de projeter les élèves dans une activité libre, sans règle... je parle d'activité, d'atelier, derrière ce mot c'est le « </a:t>
            </a:r>
            <a:r>
              <a:rPr lang="fr-FR" i="1" dirty="0" err="1"/>
              <a:t>game</a:t>
            </a:r>
            <a:r>
              <a:rPr lang="fr-FR" i="1" dirty="0"/>
              <a:t> » que je vise, je ne dis pas travail non plus »</a:t>
            </a:r>
            <a:endParaRPr lang="fr-FR" dirty="0"/>
          </a:p>
          <a:p>
            <a:pPr fontAlgn="auto">
              <a:spcAft>
                <a:spcPts val="0"/>
              </a:spcAft>
              <a:buFont typeface="Arial" pitchFamily="34" charset="0"/>
              <a:buChar char="•"/>
              <a:defRPr/>
            </a:pPr>
            <a:endParaRPr lang="fr-FR" dirty="0"/>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smtClean="0"/>
              <a:t>Elle définit ensuite</a:t>
            </a:r>
            <a:r>
              <a:rPr lang="fr-FR" b="1" smtClean="0"/>
              <a:t> le mobile du jeu</a:t>
            </a:r>
            <a:r>
              <a:rPr lang="fr-FR" smtClean="0"/>
              <a:t>, distinct de l'objectif, du but ou de la finalité. Le but du jeu est donné, qui dit quand le jeu est terminé, l'objectif pédagogique de l'enseignant est ciblé, la finalité de l'apprentissage est une visée plus large, apprendre à construire des processus pour la vie quotidienne par exemple.</a:t>
            </a:r>
          </a:p>
          <a:p>
            <a:endParaRPr lang="fr-FR"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33375"/>
            <a:ext cx="8229600" cy="5792788"/>
          </a:xfrm>
        </p:spPr>
        <p:txBody>
          <a:bodyPr/>
          <a:lstStyle/>
          <a:p>
            <a:r>
              <a:rPr lang="fr-FR" smtClean="0"/>
              <a:t>Mais le mobile, rarement évoqué, va pousser l'enfant à agir tout au long du jeu, à se concentrer durablement et à faire des apprentissages</a:t>
            </a:r>
          </a:p>
          <a:p>
            <a:r>
              <a:rPr lang="fr-FR" smtClean="0"/>
              <a:t>Valérie Barry a remarqué un mobile qui a « marché » tout le temps : proposer d'avoir, dans le jeu, un rôle adulte, valorisant, et une « mission », représentant l'activité. Elle s'est servie de toutes ces notions pour créer des jeux mathématiques, expérimentés en ITEP puis en classe ordinaire.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
                                            <p:txEl>
                                              <p:pRg st="1" end="1"/>
                                            </p:txEl>
                                          </p:spTgt>
                                        </p:tgtEl>
                                      </p:cBhvr>
                                    </p:animEffect>
                                    <p:animScale>
                                      <p:cBhvr>
                                        <p:cTn id="10" dur="250" autoRev="1" fill="hold"/>
                                        <p:tgtEl>
                                          <p:spTgt spid="3">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76250"/>
            <a:ext cx="8229600" cy="5649913"/>
          </a:xfrm>
        </p:spPr>
        <p:txBody>
          <a:bodyPr rtlCol="0">
            <a:normAutofit fontScale="92500" lnSpcReduction="20000"/>
          </a:bodyPr>
          <a:lstStyle/>
          <a:p>
            <a:pPr fontAlgn="auto">
              <a:spcAft>
                <a:spcPts val="0"/>
              </a:spcAft>
              <a:buFont typeface="Arial" pitchFamily="34" charset="0"/>
              <a:buChar char="•"/>
              <a:defRPr/>
            </a:pPr>
            <a:r>
              <a:rPr lang="fr-FR" sz="3900" b="1" dirty="0"/>
              <a:t>Le jeu « Pin </a:t>
            </a:r>
            <a:r>
              <a:rPr lang="fr-FR" sz="3900" b="1" dirty="0" err="1"/>
              <a:t>pon</a:t>
            </a:r>
            <a:r>
              <a:rPr lang="fr-FR" sz="3900" b="1" dirty="0"/>
              <a:t> » </a:t>
            </a:r>
            <a:r>
              <a:rPr lang="fr-FR" sz="3900" dirty="0"/>
              <a:t>met les élèves en situation d'être pompier, elle leur montre une photo de pompier, s'intéresse à l'incitation. Elle introduit le jeu avec une empathie pour ce personnage. Les enfants glissent du « </a:t>
            </a:r>
            <a:r>
              <a:rPr lang="fr-FR" sz="3900" dirty="0" err="1"/>
              <a:t>play</a:t>
            </a:r>
            <a:r>
              <a:rPr lang="fr-FR" sz="3900" dirty="0"/>
              <a:t> » vers le « </a:t>
            </a:r>
            <a:r>
              <a:rPr lang="fr-FR" sz="3900" dirty="0" err="1"/>
              <a:t>work</a:t>
            </a:r>
            <a:r>
              <a:rPr lang="fr-FR" sz="3900" dirty="0"/>
              <a:t> », ils sont dans un travail cognitif. Tout jeu se finit par l’écriture d’une étiquette sur laquelle est inscrit « Aujourd'hui, j'ai su... ». Cette formulation d'une capacité à faire quelque chose est ainsi relativisée.  </a:t>
            </a:r>
          </a:p>
          <a:p>
            <a:pPr marL="0" indent="0" fontAlgn="auto">
              <a:spcAft>
                <a:spcPts val="0"/>
              </a:spcAft>
              <a:buFont typeface="Arial" pitchFamily="34" charset="0"/>
              <a:buNone/>
              <a:defRPr/>
            </a:pPr>
            <a:endParaRPr lang="fr-FR" dirty="0"/>
          </a:p>
          <a:p>
            <a:pPr fontAlgn="auto">
              <a:spcAft>
                <a:spcPts val="0"/>
              </a:spcAft>
              <a:buFont typeface="Arial" pitchFamily="34" charset="0"/>
              <a:buChar cha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sz="6700" b="1" dirty="0">
                <a:solidFill>
                  <a:schemeClr val="accent1">
                    <a:lumMod val="75000"/>
                  </a:schemeClr>
                </a:solidFill>
                <a:hlinkClick r:id="rId2"/>
              </a:rPr>
              <a:t>Marie </a:t>
            </a:r>
            <a:r>
              <a:rPr lang="fr-FR" sz="6700" b="1" dirty="0" err="1">
                <a:solidFill>
                  <a:schemeClr val="accent1">
                    <a:lumMod val="75000"/>
                  </a:schemeClr>
                </a:solidFill>
                <a:hlinkClick r:id="rId2"/>
              </a:rPr>
              <a:t>Dessons</a:t>
            </a:r>
            <a:r>
              <a:rPr lang="fr-FR" sz="6700" dirty="0"/>
              <a:t> </a:t>
            </a:r>
            <a:r>
              <a:rPr lang="fr-FR" dirty="0"/>
              <a:t/>
            </a:r>
            <a:br>
              <a:rPr lang="fr-FR" dirty="0"/>
            </a:br>
            <a:endParaRPr lang="fr-FR" dirty="0"/>
          </a:p>
        </p:txBody>
      </p:sp>
      <p:sp>
        <p:nvSpPr>
          <p:cNvPr id="3" name="Espace réservé du contenu 2"/>
          <p:cNvSpPr>
            <a:spLocks noGrp="1"/>
          </p:cNvSpPr>
          <p:nvPr>
            <p:ph idx="1"/>
          </p:nvPr>
        </p:nvSpPr>
        <p:spPr/>
        <p:txBody>
          <a:bodyPr rtlCol="0">
            <a:normAutofit/>
          </a:bodyPr>
          <a:lstStyle/>
          <a:p>
            <a:pPr algn="ctr" fontAlgn="auto">
              <a:spcAft>
                <a:spcPts val="0"/>
              </a:spcAft>
              <a:buFont typeface="Arial" pitchFamily="34" charset="0"/>
              <a:buChar char="•"/>
              <a:defRPr/>
            </a:pPr>
            <a:r>
              <a:rPr lang="fr-FR" sz="4800" dirty="0"/>
              <a:t>Elle a développé l’idée selon laquelle « c’est de la capacité à jouer que dépendra la capacité à entrer dans les apprentissages. »</a:t>
            </a:r>
          </a:p>
          <a:p>
            <a:pPr marL="0" indent="0" fontAlgn="auto">
              <a:spcAft>
                <a:spcPts val="0"/>
              </a:spcAft>
              <a:buFont typeface="Arial" pitchFamily="34" charset="0"/>
              <a:buNone/>
              <a:defRPr/>
            </a:pPr>
            <a:endParaRPr lang="fr-FR" sz="4800" dirty="0"/>
          </a:p>
          <a:p>
            <a:pPr fontAlgn="auto">
              <a:spcAft>
                <a:spcPts val="0"/>
              </a:spcAft>
              <a:buFont typeface="Arial" pitchFamily="34" charset="0"/>
              <a:buChar cha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p:cNvSpPr>
            <a:spLocks noGrp="1"/>
          </p:cNvSpPr>
          <p:nvPr>
            <p:ph type="title"/>
          </p:nvPr>
        </p:nvSpPr>
        <p:spPr/>
        <p:txBody>
          <a:bodyPr/>
          <a:lstStyle/>
          <a:p>
            <a:r>
              <a:rPr lang="fr-FR" sz="5400" b="1" smtClean="0">
                <a:solidFill>
                  <a:srgbClr val="FF0000"/>
                </a:solidFill>
              </a:rPr>
              <a:t>Serge TISSERON</a:t>
            </a:r>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FR" dirty="0" smtClean="0"/>
              <a:t>Naître à l’empathie avec </a:t>
            </a:r>
            <a:r>
              <a:rPr lang="fr-FR" dirty="0" smtClean="0">
                <a:hlinkClick r:id="rId2"/>
              </a:rPr>
              <a:t>le jeu des </a:t>
            </a:r>
            <a:r>
              <a:rPr lang="fr-FR" dirty="0">
                <a:hlinkClick r:id="rId2"/>
              </a:rPr>
              <a:t>t</a:t>
            </a:r>
            <a:r>
              <a:rPr lang="fr-FR" dirty="0" smtClean="0">
                <a:hlinkClick r:id="rId2"/>
              </a:rPr>
              <a:t>rois figures</a:t>
            </a:r>
            <a:endParaRPr lang="fr-FR" dirty="0" smtClean="0"/>
          </a:p>
          <a:p>
            <a:pPr marL="0" indent="0" fontAlgn="auto">
              <a:spcAft>
                <a:spcPts val="0"/>
              </a:spcAft>
              <a:buFont typeface="Arial" pitchFamily="34" charset="0"/>
              <a:buNone/>
              <a:defRPr/>
            </a:pPr>
            <a:r>
              <a:rPr lang="fr-FR" sz="1600" dirty="0"/>
              <a:t> </a:t>
            </a:r>
            <a:r>
              <a:rPr lang="fr-FR" sz="1600" dirty="0" smtClean="0"/>
              <a:t>                vidéo</a:t>
            </a:r>
          </a:p>
          <a:p>
            <a:pPr fontAlgn="auto">
              <a:spcAft>
                <a:spcPts val="0"/>
              </a:spcAft>
              <a:buFont typeface="Arial" pitchFamily="34" charset="0"/>
              <a:buChar char="•"/>
              <a:defRPr/>
            </a:pPr>
            <a:r>
              <a:rPr lang="fr-FR" dirty="0" smtClean="0"/>
              <a:t>Grandir avec les écrans:  </a:t>
            </a:r>
            <a:r>
              <a:rPr lang="fr-FR" dirty="0" smtClean="0">
                <a:hlinkClick r:id="rId3"/>
              </a:rPr>
              <a:t>La règle 3-6-9-12</a:t>
            </a:r>
            <a:endParaRPr lang="fr-FR" dirty="0" smtClean="0"/>
          </a:p>
          <a:p>
            <a:pPr fontAlgn="auto">
              <a:spcAft>
                <a:spcPts val="0"/>
              </a:spcAft>
              <a:buFont typeface="Wingdings" pitchFamily="2" charset="2"/>
              <a:buChar char="Ø"/>
              <a:defRPr/>
            </a:pPr>
            <a:r>
              <a:rPr lang="fr-FR" sz="2400" dirty="0" smtClean="0"/>
              <a:t>3 à 6 ans: jeu des 3 figures</a:t>
            </a:r>
          </a:p>
          <a:p>
            <a:pPr fontAlgn="auto">
              <a:spcAft>
                <a:spcPts val="0"/>
              </a:spcAft>
              <a:buFont typeface="Wingdings" pitchFamily="2" charset="2"/>
              <a:buChar char="Ø"/>
              <a:defRPr/>
            </a:pPr>
            <a:r>
              <a:rPr lang="fr-FR" sz="2400" dirty="0" smtClean="0"/>
              <a:t>6 à 9 ans: informer</a:t>
            </a:r>
          </a:p>
          <a:p>
            <a:pPr fontAlgn="auto">
              <a:spcAft>
                <a:spcPts val="0"/>
              </a:spcAft>
              <a:buFont typeface="Wingdings" pitchFamily="2" charset="2"/>
              <a:buChar char="Ø"/>
              <a:defRPr/>
            </a:pPr>
            <a:r>
              <a:rPr lang="fr-FR" sz="2400" dirty="0" smtClean="0"/>
              <a:t>9 à 12 ans: adapter l’enseignement aux changements d’esprit des élèves</a:t>
            </a:r>
          </a:p>
          <a:p>
            <a:pPr fontAlgn="auto">
              <a:spcAft>
                <a:spcPts val="0"/>
              </a:spcAft>
              <a:buFont typeface="Wingdings" pitchFamily="2" charset="2"/>
              <a:buChar char="Ø"/>
              <a:defRPr/>
            </a:pPr>
            <a:r>
              <a:rPr lang="fr-FR" sz="2400" dirty="0" smtClean="0"/>
              <a:t>Après 12 ans: encourager et valoriser les productions des adolescents</a:t>
            </a:r>
          </a:p>
          <a:p>
            <a:pPr marL="0" indent="0" fontAlgn="auto">
              <a:spcAft>
                <a:spcPts val="0"/>
              </a:spcAft>
              <a:buFont typeface="Arial" pitchFamily="34" charset="0"/>
              <a:buNone/>
              <a:defRPr/>
            </a:pPr>
            <a:r>
              <a:rPr lang="fr-FR" dirty="0" smtClean="0"/>
              <a:t>                         Site: </a:t>
            </a:r>
            <a:r>
              <a:rPr lang="fr-FR" dirty="0" smtClean="0">
                <a:hlinkClick r:id="rId4"/>
              </a:rPr>
              <a:t>yakapa.be</a:t>
            </a:r>
            <a:endParaRPr lang="fr-FR" dirty="0" smtClean="0"/>
          </a:p>
          <a:p>
            <a:pPr fontAlgn="auto">
              <a:spcAft>
                <a:spcPts val="0"/>
              </a:spcAft>
              <a:buFont typeface="Arial" pitchFamily="34" charset="0"/>
              <a:buChar char="•"/>
              <a:defRPr/>
            </a:pPr>
            <a:endParaRPr lang="fr-FR" dirty="0" smtClean="0"/>
          </a:p>
        </p:txBody>
      </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750" y="333375"/>
            <a:ext cx="8229600" cy="6284913"/>
          </a:xfrm>
        </p:spPr>
        <p:txBody>
          <a:bodyPr rtlCol="0">
            <a:normAutofit/>
          </a:bodyPr>
          <a:lstStyle/>
          <a:p>
            <a:pPr fontAlgn="auto">
              <a:spcAft>
                <a:spcPts val="0"/>
              </a:spcAft>
              <a:buFont typeface="Arial" pitchFamily="34" charset="0"/>
              <a:buChar char="•"/>
              <a:defRPr/>
            </a:pPr>
            <a:r>
              <a:rPr lang="fr-FR" sz="2800" dirty="0" smtClean="0"/>
              <a:t>Avant 3 ans: </a:t>
            </a:r>
            <a:r>
              <a:rPr lang="fr-FR" sz="2400" dirty="0" smtClean="0"/>
              <a:t>mise en place des repères </a:t>
            </a:r>
            <a:r>
              <a:rPr lang="fr-FR" sz="2400" dirty="0" err="1" smtClean="0"/>
              <a:t>spaciaux</a:t>
            </a:r>
            <a:r>
              <a:rPr lang="fr-FR" sz="2400" dirty="0" smtClean="0"/>
              <a:t>, puis temporels à travers l’implication des 5 sens</a:t>
            </a:r>
          </a:p>
          <a:p>
            <a:pPr fontAlgn="auto">
              <a:spcAft>
                <a:spcPts val="0"/>
              </a:spcAft>
              <a:buFont typeface="Arial" pitchFamily="34" charset="0"/>
              <a:buChar char="•"/>
              <a:defRPr/>
            </a:pPr>
            <a:r>
              <a:rPr lang="fr-FR" sz="2800" dirty="0" smtClean="0"/>
              <a:t>Entre 3 et 6 ans: </a:t>
            </a:r>
            <a:r>
              <a:rPr lang="fr-FR" sz="2400" dirty="0" smtClean="0"/>
              <a:t>Respecter les âges pour les programmes et jouer en famille sur les consoles familiales</a:t>
            </a:r>
          </a:p>
          <a:p>
            <a:pPr fontAlgn="auto">
              <a:spcAft>
                <a:spcPts val="0"/>
              </a:spcAft>
              <a:buFont typeface="Arial" pitchFamily="34" charset="0"/>
              <a:buChar char="•"/>
              <a:defRPr/>
            </a:pPr>
            <a:r>
              <a:rPr lang="fr-FR" sz="2800" dirty="0" smtClean="0"/>
              <a:t>6 et 9 ans: </a:t>
            </a:r>
            <a:r>
              <a:rPr lang="fr-FR" sz="2400" dirty="0"/>
              <a:t>r</a:t>
            </a:r>
            <a:r>
              <a:rPr lang="fr-FR" sz="2400" dirty="0" smtClean="0"/>
              <a:t>ègles claires sur les temps à l’écran</a:t>
            </a:r>
          </a:p>
          <a:p>
            <a:pPr marL="0" indent="0" fontAlgn="auto">
              <a:spcAft>
                <a:spcPts val="0"/>
              </a:spcAft>
              <a:buFont typeface="Arial" pitchFamily="34" charset="0"/>
              <a:buNone/>
              <a:defRPr/>
            </a:pPr>
            <a:r>
              <a:rPr lang="fr-FR" sz="2400" dirty="0" smtClean="0"/>
              <a:t>                            Internet accompagné sur l’ordinateur familial</a:t>
            </a:r>
          </a:p>
          <a:p>
            <a:pPr fontAlgn="auto">
              <a:spcAft>
                <a:spcPts val="0"/>
              </a:spcAft>
              <a:buFont typeface="Arial" pitchFamily="34" charset="0"/>
              <a:buChar char="•"/>
              <a:defRPr/>
            </a:pPr>
            <a:r>
              <a:rPr lang="fr-FR" sz="2800" dirty="0" smtClean="0"/>
              <a:t>Entre 9 et 12 ans: </a:t>
            </a:r>
            <a:r>
              <a:rPr lang="fr-FR" sz="2400" dirty="0" smtClean="0"/>
              <a:t>éviter la TV et l’ordi dans la chambre; rappeler les règles d’internet:</a:t>
            </a:r>
          </a:p>
          <a:p>
            <a:pPr marL="0" indent="0" fontAlgn="auto">
              <a:spcAft>
                <a:spcPts val="0"/>
              </a:spcAft>
              <a:buFont typeface="Arial" pitchFamily="34" charset="0"/>
              <a:buNone/>
              <a:defRPr/>
            </a:pPr>
            <a:r>
              <a:rPr lang="fr-FR" sz="2400" dirty="0" smtClean="0"/>
              <a:t>                   Tout ce qu’on y met peut être rendu public</a:t>
            </a:r>
          </a:p>
          <a:p>
            <a:pPr marL="0" indent="0" fontAlgn="auto">
              <a:spcAft>
                <a:spcPts val="0"/>
              </a:spcAft>
              <a:buFont typeface="Arial" pitchFamily="34" charset="0"/>
              <a:buNone/>
              <a:defRPr/>
            </a:pPr>
            <a:r>
              <a:rPr lang="fr-FR" sz="2400" dirty="0" smtClean="0"/>
              <a:t>                   Tout ce qu’on y met y reste éternellement</a:t>
            </a:r>
          </a:p>
          <a:p>
            <a:pPr marL="0" indent="0" fontAlgn="auto">
              <a:spcAft>
                <a:spcPts val="0"/>
              </a:spcAft>
              <a:buFont typeface="Arial" pitchFamily="34" charset="0"/>
              <a:buNone/>
              <a:defRPr/>
            </a:pPr>
            <a:r>
              <a:rPr lang="fr-FR" sz="2400" dirty="0" smtClean="0"/>
              <a:t>                    Tout ce qu’on y trouve est sujet à caution</a:t>
            </a:r>
          </a:p>
          <a:p>
            <a:pPr fontAlgn="auto">
              <a:spcAft>
                <a:spcPts val="0"/>
              </a:spcAft>
              <a:buFont typeface="Arial" pitchFamily="34" charset="0"/>
              <a:buChar char="•"/>
              <a:defRPr/>
            </a:pPr>
            <a:r>
              <a:rPr lang="fr-FR" sz="2800" dirty="0" smtClean="0"/>
              <a:t>Après 12 ans: </a:t>
            </a:r>
            <a:r>
              <a:rPr lang="fr-FR" sz="2400" dirty="0" smtClean="0"/>
              <a:t>il surfe seul sur la toile mais discuter avec lui du téléchargement et refuser d’être son ami sur </a:t>
            </a:r>
            <a:r>
              <a:rPr lang="fr-FR" sz="2400" dirty="0" err="1" smtClean="0"/>
              <a:t>facebook</a:t>
            </a:r>
            <a:endParaRPr lang="fr-FR"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931</Words>
  <Application>Microsoft Office PowerPoint</Application>
  <PresentationFormat>Affichage à l'écran (4:3)</PresentationFormat>
  <Paragraphs>69</Paragraphs>
  <Slides>20</Slides>
  <Notes>1</Notes>
  <HiddenSlides>0</HiddenSlides>
  <MMClips>0</MMClips>
  <ScaleCrop>false</ScaleCrop>
  <HeadingPairs>
    <vt:vector size="6" baseType="variant">
      <vt:variant>
        <vt:lpstr>Polices utilisées</vt:lpstr>
      </vt:variant>
      <vt:variant>
        <vt:i4>3</vt:i4>
      </vt:variant>
      <vt:variant>
        <vt:lpstr>Modèle de conception</vt:lpstr>
      </vt:variant>
      <vt:variant>
        <vt:i4>1</vt:i4>
      </vt:variant>
      <vt:variant>
        <vt:lpstr>Titres des diapositives</vt:lpstr>
      </vt:variant>
      <vt:variant>
        <vt:i4>20</vt:i4>
      </vt:variant>
    </vt:vector>
  </HeadingPairs>
  <TitlesOfParts>
    <vt:vector size="24" baseType="lpstr">
      <vt:lpstr>Calibri</vt:lpstr>
      <vt:lpstr>Arial</vt:lpstr>
      <vt:lpstr>Wingdings</vt:lpstr>
      <vt:lpstr>Thème Office</vt:lpstr>
      <vt:lpstr>Compte-rendu FNAME</vt:lpstr>
      <vt:lpstr>Ivan DARRAULT et JP KLEIN  </vt:lpstr>
      <vt:lpstr>Diapositive 3</vt:lpstr>
      <vt:lpstr>Théorie de l’ellipse : </vt:lpstr>
      <vt:lpstr>Diapositive 5</vt:lpstr>
      <vt:lpstr>Diapositive 6</vt:lpstr>
      <vt:lpstr>          Vanessa LALO : regard positif sur le numérique   Si l’enseignement consiste à transmettre des connaissances, l’école n’est rien à la mesure d’internet (GUITE).  Il ne s’agit plus aujourd’hui de proposer des connaissances brutes aux jeunes,  mais, de leur apprendre à chercher l’information, à la critiquer. En fait, les jeunes ont besoin d’apprendre à apprendre » </vt:lpstr>
      <vt:lpstr>Diapositive 8</vt:lpstr>
      <vt:lpstr>Diapositive 9</vt:lpstr>
      <vt:lpstr> Mise en valeur des bénéfices d’internet :  </vt:lpstr>
      <vt:lpstr>Utilisations thérapeutiques</vt:lpstr>
      <vt:lpstr>Utilisation en classe</vt:lpstr>
      <vt:lpstr> Valérie Barry   </vt:lpstr>
      <vt:lpstr>Diapositive 14</vt:lpstr>
      <vt:lpstr>Diapositive 15</vt:lpstr>
      <vt:lpstr>Diapositive 16</vt:lpstr>
      <vt:lpstr>Diapositive 17</vt:lpstr>
      <vt:lpstr>Marie Dessons  </vt:lpstr>
      <vt:lpstr>Serge TISSERON</vt:lpstr>
      <vt:lpstr>Diapositive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Compte-rendu FNAME</dc:title>
  <dc:creator>vive</dc:creator>
  <cp:lastModifiedBy>andre</cp:lastModifiedBy>
  <cp:revision>28</cp:revision>
  <dcterms:created xsi:type="dcterms:W3CDTF">2014-04-23T15:48:33Z</dcterms:created>
  <dcterms:modified xsi:type="dcterms:W3CDTF">2014-11-07T18:39:54Z</dcterms:modified>
</cp:coreProperties>
</file>