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590"/>
  </p:normalViewPr>
  <p:slideViewPr>
    <p:cSldViewPr>
      <p:cViewPr varScale="1">
        <p:scale>
          <a:sx n="92" d="100"/>
          <a:sy n="92" d="100"/>
        </p:scale>
        <p:origin x="166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36D4-C838-4CD0-9A02-92F7EEE3917C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47B1-1955-4C01-9B0D-4732C456ED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56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36D4-C838-4CD0-9A02-92F7EEE3917C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47B1-1955-4C01-9B0D-4732C456ED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1332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36D4-C838-4CD0-9A02-92F7EEE3917C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47B1-1955-4C01-9B0D-4732C456ED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4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36D4-C838-4CD0-9A02-92F7EEE3917C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47B1-1955-4C01-9B0D-4732C456ED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7696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36D4-C838-4CD0-9A02-92F7EEE3917C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47B1-1955-4C01-9B0D-4732C456ED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272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36D4-C838-4CD0-9A02-92F7EEE3917C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47B1-1955-4C01-9B0D-4732C456ED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05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36D4-C838-4CD0-9A02-92F7EEE3917C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47B1-1955-4C01-9B0D-4732C456ED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152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36D4-C838-4CD0-9A02-92F7EEE3917C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47B1-1955-4C01-9B0D-4732C456ED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62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36D4-C838-4CD0-9A02-92F7EEE3917C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47B1-1955-4C01-9B0D-4732C456ED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460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36D4-C838-4CD0-9A02-92F7EEE3917C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47B1-1955-4C01-9B0D-4732C456ED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54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36D4-C838-4CD0-9A02-92F7EEE3917C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B47B1-1955-4C01-9B0D-4732C456ED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2565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136D4-C838-4CD0-9A02-92F7EEE3917C}" type="datetimeFigureOut">
              <a:rPr lang="fr-FR" smtClean="0"/>
              <a:t>14/11/2016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B47B1-1955-4C01-9B0D-4732C456ED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03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innovation.diecfc.org/?page_id=21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education.gouv.fr/cid74348/installation-du-conseil-superieur-des-programmes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refondation de l’école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Des outils pour travailler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513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01875" y="332656"/>
            <a:ext cx="220464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3200" b="1" u="sng" dirty="0" smtClean="0">
                <a:hlinkClick r:id="rId2"/>
              </a:rPr>
              <a:t>L’évaluation</a:t>
            </a:r>
            <a:endParaRPr lang="fr-FR" sz="3200" dirty="0" smtClean="0"/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139952" y="1748988"/>
            <a:ext cx="4752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fr-FR" b="1" u="sng" dirty="0" smtClean="0"/>
              <a:t>Pour bien poser la question </a:t>
            </a:r>
          </a:p>
          <a:p>
            <a:pPr marL="0" lvl="2"/>
            <a:r>
              <a:rPr lang="fr-FR" b="1" dirty="0" smtClean="0">
                <a:solidFill>
                  <a:srgbClr val="FF0000"/>
                </a:solidFill>
              </a:rPr>
              <a:t>Différencier</a:t>
            </a:r>
            <a:r>
              <a:rPr lang="fr-FR" b="1" dirty="0" smtClean="0"/>
              <a:t> </a:t>
            </a:r>
            <a:r>
              <a:rPr lang="fr-FR" dirty="0" smtClean="0"/>
              <a:t>très clairement </a:t>
            </a:r>
            <a:r>
              <a:rPr lang="fr-FR" b="1" dirty="0" smtClean="0"/>
              <a:t>l’évaluation outil pour l’enseignant, </a:t>
            </a:r>
            <a:r>
              <a:rPr lang="fr-FR" dirty="0" smtClean="0"/>
              <a:t>afin de gérer le parcours des élèves, de </a:t>
            </a:r>
            <a:r>
              <a:rPr lang="fr-FR" b="1" dirty="0" smtClean="0"/>
              <a:t>l’évaluation destinée à rendre compte des résultats </a:t>
            </a:r>
            <a:r>
              <a:rPr lang="fr-FR" dirty="0" smtClean="0"/>
              <a:t>d’apprentissage aux parents. </a:t>
            </a: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843441" y="225477"/>
            <a:ext cx="40324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fr-FR" sz="2000" b="1" u="sng" dirty="0">
                <a:solidFill>
                  <a:prstClr val="black"/>
                </a:solidFill>
              </a:rPr>
              <a:t>L’enjeu </a:t>
            </a:r>
            <a:endParaRPr lang="fr-FR" sz="2000" b="1" u="sng" dirty="0" smtClean="0">
              <a:solidFill>
                <a:prstClr val="black"/>
              </a:solidFill>
            </a:endParaRPr>
          </a:p>
          <a:p>
            <a:pPr lvl="2"/>
            <a:r>
              <a:rPr lang="fr-FR" sz="2000" b="1" dirty="0">
                <a:solidFill>
                  <a:srgbClr val="FF0000"/>
                </a:solidFill>
              </a:rPr>
              <a:t>M</a:t>
            </a:r>
            <a:r>
              <a:rPr lang="fr-FR" sz="2000" b="1" dirty="0" smtClean="0">
                <a:solidFill>
                  <a:srgbClr val="FF0000"/>
                </a:solidFill>
              </a:rPr>
              <a:t>ontrer </a:t>
            </a:r>
            <a:r>
              <a:rPr lang="fr-FR" sz="2000" b="1" dirty="0">
                <a:solidFill>
                  <a:srgbClr val="FF0000"/>
                </a:solidFill>
              </a:rPr>
              <a:t>des acquis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>
                <a:solidFill>
                  <a:prstClr val="black"/>
                </a:solidFill>
              </a:rPr>
              <a:t>en distinguant le niveau atteint du niveau attendu. </a:t>
            </a:r>
          </a:p>
        </p:txBody>
      </p:sp>
      <p:sp>
        <p:nvSpPr>
          <p:cNvPr id="8" name="Rectangle 7"/>
          <p:cNvSpPr/>
          <p:nvPr/>
        </p:nvSpPr>
        <p:spPr>
          <a:xfrm>
            <a:off x="2804078" y="4365104"/>
            <a:ext cx="51845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fr-FR" b="1" u="sng" dirty="0">
                <a:solidFill>
                  <a:prstClr val="black"/>
                </a:solidFill>
              </a:rPr>
              <a:t>La fonction de la note  </a:t>
            </a:r>
            <a:endParaRPr lang="fr-FR" b="1" u="sng" dirty="0" smtClean="0">
              <a:solidFill>
                <a:prstClr val="black"/>
              </a:solidFill>
            </a:endParaRPr>
          </a:p>
          <a:p>
            <a:pPr lvl="2"/>
            <a:r>
              <a:rPr lang="fr-FR" b="1" dirty="0">
                <a:solidFill>
                  <a:srgbClr val="FF0000"/>
                </a:solidFill>
              </a:rPr>
              <a:t>C</a:t>
            </a:r>
            <a:r>
              <a:rPr lang="fr-FR" b="1" dirty="0" smtClean="0">
                <a:solidFill>
                  <a:srgbClr val="FF0000"/>
                </a:solidFill>
              </a:rPr>
              <a:t>ommuniquer </a:t>
            </a:r>
            <a:r>
              <a:rPr lang="fr-FR" b="1" dirty="0">
                <a:solidFill>
                  <a:srgbClr val="FF0000"/>
                </a:solidFill>
              </a:rPr>
              <a:t>le résultat de </a:t>
            </a:r>
            <a:r>
              <a:rPr lang="fr-FR" b="1" dirty="0" smtClean="0">
                <a:solidFill>
                  <a:srgbClr val="FF0000"/>
                </a:solidFill>
              </a:rPr>
              <a:t>l’évaluation</a:t>
            </a:r>
          </a:p>
          <a:p>
            <a:pPr lvl="2"/>
            <a:r>
              <a:rPr lang="fr-FR" dirty="0">
                <a:solidFill>
                  <a:prstClr val="black"/>
                </a:solidFill>
              </a:rPr>
              <a:t>L</a:t>
            </a:r>
            <a:r>
              <a:rPr lang="fr-FR" dirty="0" smtClean="0">
                <a:solidFill>
                  <a:prstClr val="black"/>
                </a:solidFill>
              </a:rPr>
              <a:t>a </a:t>
            </a:r>
            <a:r>
              <a:rPr lang="fr-FR" dirty="0">
                <a:solidFill>
                  <a:prstClr val="black"/>
                </a:solidFill>
              </a:rPr>
              <a:t>note n’est pas une évaluation. La question qui se pose n’est </a:t>
            </a:r>
            <a:r>
              <a:rPr lang="fr-FR" dirty="0" smtClean="0">
                <a:solidFill>
                  <a:prstClr val="black"/>
                </a:solidFill>
              </a:rPr>
              <a:t>pas </a:t>
            </a:r>
            <a:r>
              <a:rPr lang="fr-FR" dirty="0">
                <a:solidFill>
                  <a:prstClr val="black"/>
                </a:solidFill>
              </a:rPr>
              <a:t>celle de la note (oui ou non), mais plutôt celle du chemin pris pour arriver à une note.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2587" y="3789040"/>
            <a:ext cx="252028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b="1" dirty="0">
                <a:solidFill>
                  <a:srgbClr val="FF0000"/>
                </a:solidFill>
              </a:rPr>
              <a:t>Proposer des évaluations </a:t>
            </a:r>
            <a:r>
              <a:rPr lang="fr-FR" b="1" dirty="0" smtClean="0">
                <a:solidFill>
                  <a:srgbClr val="FF0000"/>
                </a:solidFill>
              </a:rPr>
              <a:t>différenciées</a:t>
            </a:r>
          </a:p>
          <a:p>
            <a:pPr lvl="1"/>
            <a:r>
              <a:rPr lang="fr-FR" b="1" dirty="0" smtClean="0">
                <a:solidFill>
                  <a:srgbClr val="FF0000"/>
                </a:solidFill>
              </a:rPr>
              <a:t>Montrer des acquis mais aussi des progrès</a:t>
            </a:r>
          </a:p>
          <a:p>
            <a:pPr lvl="1"/>
            <a:r>
              <a:rPr lang="fr-FR" b="1" dirty="0" smtClean="0">
                <a:solidFill>
                  <a:srgbClr val="FF0000"/>
                </a:solidFill>
              </a:rPr>
              <a:t>Rendre l’élève acteur dans son évaluation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" name="Flèche droite à entaille 10"/>
          <p:cNvSpPr/>
          <p:nvPr/>
        </p:nvSpPr>
        <p:spPr>
          <a:xfrm>
            <a:off x="2634411" y="521227"/>
            <a:ext cx="1080120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à entaille 11"/>
          <p:cNvSpPr/>
          <p:nvPr/>
        </p:nvSpPr>
        <p:spPr>
          <a:xfrm rot="1799304">
            <a:off x="1596070" y="1401733"/>
            <a:ext cx="2596572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droite à entaille 13"/>
          <p:cNvSpPr/>
          <p:nvPr/>
        </p:nvSpPr>
        <p:spPr>
          <a:xfrm rot="2570325">
            <a:off x="849269" y="2514538"/>
            <a:ext cx="4207940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à entaille 14"/>
          <p:cNvSpPr/>
          <p:nvPr/>
        </p:nvSpPr>
        <p:spPr>
          <a:xfrm rot="5025893">
            <a:off x="-48164" y="2321243"/>
            <a:ext cx="2256213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8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  <p:bldP spid="10" grpId="0"/>
      <p:bldP spid="11" grpId="0" animBg="1"/>
      <p:bldP spid="12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07904" y="4653136"/>
            <a:ext cx="48707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u="sng" dirty="0" smtClean="0">
                <a:solidFill>
                  <a:srgbClr val="FF0000"/>
                </a:solidFill>
              </a:rPr>
              <a:t>La </a:t>
            </a:r>
            <a:r>
              <a:rPr lang="fr-FR" sz="2000" b="1" u="sng" dirty="0">
                <a:solidFill>
                  <a:srgbClr val="FF0000"/>
                </a:solidFill>
              </a:rPr>
              <a:t>mise en place d’un conseil école/collège</a:t>
            </a:r>
          </a:p>
          <a:p>
            <a:r>
              <a:rPr lang="fr-FR" sz="2000" dirty="0" smtClean="0"/>
              <a:t>Renforcer </a:t>
            </a:r>
            <a:r>
              <a:rPr lang="fr-FR" sz="2000" dirty="0"/>
              <a:t>la continuité pédagogique entre le premier et le second degrés </a:t>
            </a:r>
            <a:endParaRPr lang="fr-FR" sz="2000" dirty="0" smtClean="0"/>
          </a:p>
          <a:p>
            <a:r>
              <a:rPr lang="fr-FR" sz="2000" dirty="0"/>
              <a:t>A</a:t>
            </a:r>
            <a:r>
              <a:rPr lang="fr-FR" sz="2000" dirty="0" smtClean="0"/>
              <a:t>u </a:t>
            </a:r>
            <a:r>
              <a:rPr lang="fr-FR" sz="2000" dirty="0"/>
              <a:t>profit des élèves les plus </a:t>
            </a:r>
            <a:r>
              <a:rPr lang="fr-FR" sz="2000" dirty="0" smtClean="0"/>
              <a:t>fragiles. </a:t>
            </a:r>
          </a:p>
          <a:p>
            <a:r>
              <a:rPr lang="fr-FR" sz="2000" dirty="0" smtClean="0"/>
              <a:t>Deux </a:t>
            </a:r>
            <a:r>
              <a:rPr lang="fr-FR" sz="2000" dirty="0"/>
              <a:t>fois par an </a:t>
            </a:r>
            <a:endParaRPr lang="fr-FR" sz="2000" dirty="0" smtClean="0"/>
          </a:p>
          <a:p>
            <a:r>
              <a:rPr lang="fr-FR" sz="2000" dirty="0" smtClean="0"/>
              <a:t>Un programme d'action</a:t>
            </a:r>
            <a:endParaRPr lang="fr-FR" sz="2000" dirty="0"/>
          </a:p>
        </p:txBody>
      </p:sp>
      <p:sp>
        <p:nvSpPr>
          <p:cNvPr id="3" name="Rectangle 2"/>
          <p:cNvSpPr/>
          <p:nvPr/>
        </p:nvSpPr>
        <p:spPr>
          <a:xfrm>
            <a:off x="219766" y="369341"/>
            <a:ext cx="4248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b="1" u="sng" dirty="0" smtClean="0">
                <a:solidFill>
                  <a:srgbClr val="0070C0"/>
                </a:solidFill>
              </a:rPr>
              <a:t>Progressivité des apprentissages : les cycles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36096" y="699661"/>
            <a:ext cx="36364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000" b="1" u="sng" dirty="0">
                <a:solidFill>
                  <a:srgbClr val="FF0000"/>
                </a:solidFill>
              </a:rPr>
              <a:t>Un cycle Ecole/collège </a:t>
            </a:r>
            <a:endParaRPr lang="fr-FR" sz="2000" b="1" u="sng" dirty="0" smtClean="0">
              <a:solidFill>
                <a:srgbClr val="FF0000"/>
              </a:solidFill>
            </a:endParaRPr>
          </a:p>
          <a:p>
            <a:pPr lvl="0"/>
            <a:r>
              <a:rPr lang="fr-FR" sz="2000" dirty="0" smtClean="0">
                <a:solidFill>
                  <a:prstClr val="black"/>
                </a:solidFill>
              </a:rPr>
              <a:t>Comment </a:t>
            </a:r>
            <a:r>
              <a:rPr lang="fr-FR" sz="2000" dirty="0">
                <a:solidFill>
                  <a:prstClr val="black"/>
                </a:solidFill>
              </a:rPr>
              <a:t>harmoniser les moyens entre l’école et le collège ? </a:t>
            </a:r>
            <a:endParaRPr lang="fr-FR" sz="2000" dirty="0" smtClean="0">
              <a:solidFill>
                <a:prstClr val="black"/>
              </a:solidFill>
            </a:endParaRPr>
          </a:p>
          <a:p>
            <a:pPr lvl="0"/>
            <a:r>
              <a:rPr lang="fr-FR" sz="2000" dirty="0" smtClean="0">
                <a:solidFill>
                  <a:prstClr val="black"/>
                </a:solidFill>
              </a:rPr>
              <a:t>Quelles évolutions pour le métier d’enseignant (pluridisciplinarité)?</a:t>
            </a:r>
            <a:endParaRPr lang="fr-FR" sz="2000" dirty="0">
              <a:solidFill>
                <a:prstClr val="black"/>
              </a:solidFill>
            </a:endParaRPr>
          </a:p>
          <a:p>
            <a:pPr lvl="0"/>
            <a:r>
              <a:rPr lang="fr-FR" sz="2000" dirty="0" smtClean="0">
                <a:solidFill>
                  <a:prstClr val="black"/>
                </a:solidFill>
              </a:rPr>
              <a:t>Comment assurer le suivi </a:t>
            </a:r>
            <a:r>
              <a:rPr lang="fr-FR" sz="2000" dirty="0">
                <a:solidFill>
                  <a:prstClr val="black"/>
                </a:solidFill>
              </a:rPr>
              <a:t>des élèves en particulier au niveau de la vie </a:t>
            </a:r>
            <a:r>
              <a:rPr lang="fr-FR" sz="2000" dirty="0" smtClean="0">
                <a:solidFill>
                  <a:prstClr val="black"/>
                </a:solidFill>
              </a:rPr>
              <a:t>scolaire</a:t>
            </a:r>
            <a:r>
              <a:rPr lang="fr-FR" sz="2000" dirty="0">
                <a:solidFill>
                  <a:prstClr val="black"/>
                </a:solidFill>
              </a:rPr>
              <a:t> </a:t>
            </a:r>
            <a:r>
              <a:rPr lang="fr-FR" sz="2000" dirty="0" smtClean="0">
                <a:solidFill>
                  <a:prstClr val="black"/>
                </a:solidFill>
              </a:rPr>
              <a:t>?</a:t>
            </a:r>
          </a:p>
          <a:p>
            <a:pPr lvl="0"/>
            <a:endParaRPr lang="fr-FR" b="1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1844824"/>
            <a:ext cx="45365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000" b="1" u="sng" dirty="0">
                <a:solidFill>
                  <a:srgbClr val="FF0000"/>
                </a:solidFill>
              </a:rPr>
              <a:t>La transformation des cycles</a:t>
            </a:r>
          </a:p>
          <a:p>
            <a:pPr lvl="0"/>
            <a:r>
              <a:rPr lang="fr-FR" sz="2000" b="1" dirty="0" smtClean="0">
                <a:solidFill>
                  <a:prstClr val="black"/>
                </a:solidFill>
              </a:rPr>
              <a:t>Le </a:t>
            </a:r>
            <a:r>
              <a:rPr lang="fr-FR" sz="2000" b="1" dirty="0">
                <a:solidFill>
                  <a:prstClr val="black"/>
                </a:solidFill>
              </a:rPr>
              <a:t>cycle 1, </a:t>
            </a:r>
            <a:r>
              <a:rPr lang="fr-FR" sz="2000" dirty="0">
                <a:solidFill>
                  <a:prstClr val="black"/>
                </a:solidFill>
              </a:rPr>
              <a:t>cycle des apprentissages </a:t>
            </a:r>
            <a:r>
              <a:rPr lang="fr-FR" sz="2000" dirty="0" smtClean="0">
                <a:solidFill>
                  <a:prstClr val="black"/>
                </a:solidFill>
              </a:rPr>
              <a:t>premiers</a:t>
            </a:r>
            <a:r>
              <a:rPr lang="fr-FR" sz="2000" dirty="0">
                <a:solidFill>
                  <a:prstClr val="black"/>
                </a:solidFill>
              </a:rPr>
              <a:t> </a:t>
            </a:r>
          </a:p>
          <a:p>
            <a:pPr lvl="0"/>
            <a:r>
              <a:rPr lang="fr-FR" sz="2000" dirty="0">
                <a:solidFill>
                  <a:prstClr val="black"/>
                </a:solidFill>
              </a:rPr>
              <a:t>L</a:t>
            </a:r>
            <a:r>
              <a:rPr lang="fr-FR" sz="2000" b="1" dirty="0" smtClean="0">
                <a:solidFill>
                  <a:prstClr val="black"/>
                </a:solidFill>
              </a:rPr>
              <a:t>e </a:t>
            </a:r>
            <a:r>
              <a:rPr lang="fr-FR" sz="2000" b="1" dirty="0">
                <a:solidFill>
                  <a:prstClr val="black"/>
                </a:solidFill>
              </a:rPr>
              <a:t>cycle 2, </a:t>
            </a:r>
            <a:r>
              <a:rPr lang="fr-FR" sz="2000" dirty="0">
                <a:solidFill>
                  <a:prstClr val="black"/>
                </a:solidFill>
              </a:rPr>
              <a:t>cycle des apprentissages </a:t>
            </a:r>
            <a:r>
              <a:rPr lang="fr-FR" sz="2000" dirty="0" smtClean="0">
                <a:solidFill>
                  <a:prstClr val="black"/>
                </a:solidFill>
              </a:rPr>
              <a:t>fondamentaux</a:t>
            </a:r>
          </a:p>
          <a:p>
            <a:pPr lvl="0"/>
            <a:r>
              <a:rPr lang="fr-FR" sz="2000" b="1" dirty="0">
                <a:solidFill>
                  <a:prstClr val="black"/>
                </a:solidFill>
              </a:rPr>
              <a:t>L</a:t>
            </a:r>
            <a:r>
              <a:rPr lang="fr-FR" sz="2000" b="1" dirty="0" smtClean="0">
                <a:solidFill>
                  <a:prstClr val="black"/>
                </a:solidFill>
              </a:rPr>
              <a:t>e </a:t>
            </a:r>
            <a:r>
              <a:rPr lang="fr-FR" sz="2000" b="1" dirty="0">
                <a:solidFill>
                  <a:prstClr val="black"/>
                </a:solidFill>
              </a:rPr>
              <a:t>cycle 3, </a:t>
            </a:r>
            <a:r>
              <a:rPr lang="fr-FR" sz="2000" dirty="0">
                <a:solidFill>
                  <a:prstClr val="black"/>
                </a:solidFill>
              </a:rPr>
              <a:t>cycle de </a:t>
            </a:r>
            <a:r>
              <a:rPr lang="fr-FR" sz="2000" dirty="0" smtClean="0">
                <a:solidFill>
                  <a:prstClr val="black"/>
                </a:solidFill>
              </a:rPr>
              <a:t>consolidation</a:t>
            </a:r>
          </a:p>
          <a:p>
            <a:pPr lvl="0"/>
            <a:r>
              <a:rPr lang="fr-FR" sz="2000" dirty="0" smtClean="0">
                <a:solidFill>
                  <a:prstClr val="black"/>
                </a:solidFill>
              </a:rPr>
              <a:t>L</a:t>
            </a:r>
            <a:r>
              <a:rPr lang="fr-FR" sz="2000" b="1" dirty="0" smtClean="0">
                <a:solidFill>
                  <a:prstClr val="black"/>
                </a:solidFill>
              </a:rPr>
              <a:t>e </a:t>
            </a:r>
            <a:r>
              <a:rPr lang="fr-FR" sz="2000" b="1" dirty="0">
                <a:solidFill>
                  <a:prstClr val="black"/>
                </a:solidFill>
              </a:rPr>
              <a:t>cycle 4, </a:t>
            </a:r>
            <a:r>
              <a:rPr lang="fr-FR" sz="2000" dirty="0">
                <a:solidFill>
                  <a:prstClr val="black"/>
                </a:solidFill>
              </a:rPr>
              <a:t>cycle des </a:t>
            </a:r>
            <a:r>
              <a:rPr lang="fr-FR" sz="2000" dirty="0" smtClean="0">
                <a:solidFill>
                  <a:prstClr val="black"/>
                </a:solidFill>
              </a:rPr>
              <a:t>approfondissements</a:t>
            </a:r>
            <a:endParaRPr lang="fr-FR" sz="2000" dirty="0"/>
          </a:p>
        </p:txBody>
      </p:sp>
      <p:sp>
        <p:nvSpPr>
          <p:cNvPr id="7" name="Flèche droite à entaille 6"/>
          <p:cNvSpPr/>
          <p:nvPr/>
        </p:nvSpPr>
        <p:spPr>
          <a:xfrm rot="1913727">
            <a:off x="3937516" y="1335786"/>
            <a:ext cx="1482464" cy="484632"/>
          </a:xfrm>
          <a:prstGeom prst="notch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à entaille 7"/>
          <p:cNvSpPr/>
          <p:nvPr/>
        </p:nvSpPr>
        <p:spPr>
          <a:xfrm rot="6576667">
            <a:off x="1966652" y="1335785"/>
            <a:ext cx="754698" cy="484632"/>
          </a:xfrm>
          <a:prstGeom prst="notchedRightArrow">
            <a:avLst>
              <a:gd name="adj1" fmla="val 455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à entaille 8"/>
          <p:cNvSpPr/>
          <p:nvPr/>
        </p:nvSpPr>
        <p:spPr>
          <a:xfrm rot="3626910">
            <a:off x="2750034" y="2711191"/>
            <a:ext cx="3632819" cy="484632"/>
          </a:xfrm>
          <a:prstGeom prst="notch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027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08004" y="1567887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fr-FR" sz="2000" b="1" u="sng" dirty="0" smtClean="0"/>
              <a:t>Sur </a:t>
            </a:r>
            <a:r>
              <a:rPr lang="fr-FR" sz="2000" b="1" u="sng" dirty="0"/>
              <a:t>un plan plus </a:t>
            </a:r>
            <a:r>
              <a:rPr lang="fr-FR" sz="2000" b="1" u="sng" dirty="0" smtClean="0"/>
              <a:t>pédagogique </a:t>
            </a:r>
          </a:p>
          <a:p>
            <a:pPr lvl="0"/>
            <a:r>
              <a:rPr lang="fr-FR" sz="2000" b="1" dirty="0" smtClean="0">
                <a:solidFill>
                  <a:srgbClr val="FF0000"/>
                </a:solidFill>
              </a:rPr>
              <a:t>Un impasse </a:t>
            </a:r>
            <a:r>
              <a:rPr lang="fr-FR" sz="2000" b="1" dirty="0" smtClean="0"/>
              <a:t>: </a:t>
            </a:r>
            <a:r>
              <a:rPr lang="fr-FR" sz="2000" dirty="0" smtClean="0"/>
              <a:t>continuer </a:t>
            </a:r>
            <a:r>
              <a:rPr lang="fr-FR" sz="2000" dirty="0"/>
              <a:t>à mieux faire (grâce aux moyens numériques) ce que l’on fait déjà. </a:t>
            </a:r>
            <a:endParaRPr lang="fr-FR" sz="2000" dirty="0" smtClean="0"/>
          </a:p>
          <a:p>
            <a:pPr lvl="0"/>
            <a:r>
              <a:rPr lang="fr-FR" sz="2000" b="1" dirty="0" smtClean="0"/>
              <a:t>Identifier les </a:t>
            </a:r>
            <a:r>
              <a:rPr lang="fr-FR" sz="2000" b="1" dirty="0"/>
              <a:t>changements et les gains </a:t>
            </a:r>
            <a:r>
              <a:rPr lang="fr-FR" sz="2000" dirty="0"/>
              <a:t>qu’apportera l’utilisation des moyens numériques.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52961" y="424714"/>
            <a:ext cx="4639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/>
              <a:t>La question du numérique</a:t>
            </a:r>
            <a:endParaRPr lang="fr-FR" sz="32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6221" y="2583549"/>
            <a:ext cx="359100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000" b="1" u="sng" dirty="0" smtClean="0"/>
              <a:t>Un objectif</a:t>
            </a:r>
          </a:p>
          <a:p>
            <a:pPr lvl="0"/>
            <a:r>
              <a:rPr lang="fr-FR" sz="2000" dirty="0" smtClean="0"/>
              <a:t>Prendre en compte le numérique pour enseigner par le numérique et enseigner le numérique</a:t>
            </a:r>
          </a:p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915816" y="4797152"/>
            <a:ext cx="338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Des moyens</a:t>
            </a:r>
          </a:p>
          <a:p>
            <a:pPr lvl="0"/>
            <a:r>
              <a:rPr lang="fr-FR" dirty="0" smtClean="0"/>
              <a:t>La création de lignes budgétaires nouvelles. Un travail sera à conduire avec les partenaires et les OGEC.</a:t>
            </a:r>
          </a:p>
          <a:p>
            <a:endParaRPr lang="fr-FR" dirty="0"/>
          </a:p>
        </p:txBody>
      </p:sp>
      <p:sp>
        <p:nvSpPr>
          <p:cNvPr id="6" name="Flèche droite à entaille 5"/>
          <p:cNvSpPr/>
          <p:nvPr/>
        </p:nvSpPr>
        <p:spPr>
          <a:xfrm rot="2856858">
            <a:off x="3703965" y="1236167"/>
            <a:ext cx="978408" cy="484632"/>
          </a:xfrm>
          <a:prstGeom prst="notch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à entaille 6"/>
          <p:cNvSpPr/>
          <p:nvPr/>
        </p:nvSpPr>
        <p:spPr>
          <a:xfrm rot="7183065">
            <a:off x="1277078" y="1606812"/>
            <a:ext cx="1451118" cy="484632"/>
          </a:xfrm>
          <a:prstGeom prst="notch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à entaille 7"/>
          <p:cNvSpPr/>
          <p:nvPr/>
        </p:nvSpPr>
        <p:spPr>
          <a:xfrm rot="4677220">
            <a:off x="1900478" y="2757044"/>
            <a:ext cx="3711226" cy="484632"/>
          </a:xfrm>
          <a:prstGeom prst="notch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47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3968" y="1746059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fr-FR" sz="2000" b="1" u="sng" dirty="0" smtClean="0"/>
              <a:t>La question du cadre</a:t>
            </a:r>
          </a:p>
          <a:p>
            <a:pPr lvl="0"/>
            <a:r>
              <a:rPr lang="fr-FR" sz="2000" b="1" dirty="0" smtClean="0">
                <a:solidFill>
                  <a:srgbClr val="FF0000"/>
                </a:solidFill>
              </a:rPr>
              <a:t>Centrer le cadre sur </a:t>
            </a:r>
            <a:r>
              <a:rPr lang="fr-FR" sz="2000" b="1" dirty="0">
                <a:solidFill>
                  <a:srgbClr val="FF0000"/>
                </a:solidFill>
              </a:rPr>
              <a:t>l’essentiel </a:t>
            </a:r>
            <a:r>
              <a:rPr lang="fr-FR" sz="2000" b="1" dirty="0"/>
              <a:t> : </a:t>
            </a:r>
            <a:r>
              <a:rPr lang="fr-FR" sz="2000" dirty="0"/>
              <a:t>le respect de soi et des autres, le respect de la possibilité d’apprendre pour chacun</a:t>
            </a:r>
            <a:r>
              <a:rPr lang="fr-FR" sz="2000" dirty="0" smtClean="0"/>
              <a:t>.</a:t>
            </a:r>
          </a:p>
          <a:p>
            <a:pPr lvl="0"/>
            <a:r>
              <a:rPr lang="fr-FR" sz="2000" b="1" dirty="0" smtClean="0">
                <a:solidFill>
                  <a:srgbClr val="FF0000"/>
                </a:solidFill>
              </a:rPr>
              <a:t>Fixer clairement le cadre</a:t>
            </a:r>
            <a:endParaRPr lang="fr-FR" sz="2000" dirty="0">
              <a:solidFill>
                <a:srgbClr val="FF0000"/>
              </a:solidFill>
            </a:endParaRPr>
          </a:p>
          <a:p>
            <a:pPr lvl="0"/>
            <a:r>
              <a:rPr lang="fr-FR" sz="2000" b="1" dirty="0" smtClean="0">
                <a:solidFill>
                  <a:srgbClr val="FF0000"/>
                </a:solidFill>
              </a:rPr>
              <a:t>Offrir un </a:t>
            </a:r>
            <a:r>
              <a:rPr lang="fr-FR" sz="2000" b="1" dirty="0">
                <a:solidFill>
                  <a:srgbClr val="FF0000"/>
                </a:solidFill>
              </a:rPr>
              <a:t>cadre </a:t>
            </a:r>
            <a:r>
              <a:rPr lang="fr-FR" sz="2000" b="1" dirty="0" smtClean="0">
                <a:solidFill>
                  <a:srgbClr val="FF0000"/>
                </a:solidFill>
              </a:rPr>
              <a:t>protecteur</a:t>
            </a:r>
            <a:r>
              <a:rPr lang="fr-FR" sz="2000" dirty="0"/>
              <a:t> : règlement intérieur, absentéisme…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39552" y="620688"/>
            <a:ext cx="8515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</a:rPr>
              <a:t>La réussite éducative, vivre ensemble et climat </a:t>
            </a:r>
            <a:r>
              <a:rPr lang="fr-FR" sz="3200" b="1" dirty="0" smtClean="0">
                <a:solidFill>
                  <a:srgbClr val="0070C0"/>
                </a:solidFill>
              </a:rPr>
              <a:t>scolaire</a:t>
            </a:r>
            <a:endParaRPr lang="fr-FR" sz="3200" b="1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5742" y="2300056"/>
            <a:ext cx="28083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000" b="1" u="sng" dirty="0" smtClean="0">
                <a:solidFill>
                  <a:prstClr val="black"/>
                </a:solidFill>
              </a:rPr>
              <a:t>Aller à l’essentiel</a:t>
            </a:r>
          </a:p>
          <a:p>
            <a:pPr lvl="0"/>
            <a:r>
              <a:rPr lang="fr-FR" sz="2000" dirty="0" smtClean="0">
                <a:solidFill>
                  <a:prstClr val="black"/>
                </a:solidFill>
              </a:rPr>
              <a:t>se </a:t>
            </a:r>
            <a:r>
              <a:rPr lang="fr-FR" sz="2000" dirty="0">
                <a:solidFill>
                  <a:prstClr val="black"/>
                </a:solidFill>
              </a:rPr>
              <a:t>questionner sur les </a:t>
            </a:r>
            <a:r>
              <a:rPr lang="fr-FR" sz="2000" dirty="0" smtClean="0">
                <a:solidFill>
                  <a:prstClr val="black"/>
                </a:solidFill>
              </a:rPr>
              <a:t>sanctions. </a:t>
            </a:r>
            <a:endParaRPr lang="fr-FR" sz="2000" dirty="0">
              <a:solidFill>
                <a:prstClr val="black"/>
              </a:solidFill>
            </a:endParaRPr>
          </a:p>
          <a:p>
            <a:pPr lvl="0"/>
            <a:r>
              <a:rPr lang="fr-FR" sz="2000" dirty="0" smtClean="0">
                <a:solidFill>
                  <a:prstClr val="black"/>
                </a:solidFill>
              </a:rPr>
              <a:t>Quelles sont celles qui valent la peine ?</a:t>
            </a:r>
            <a:endParaRPr lang="fr-FR" sz="20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9752" y="4437112"/>
            <a:ext cx="44667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u="sng" dirty="0" smtClean="0">
                <a:solidFill>
                  <a:prstClr val="black"/>
                </a:solidFill>
              </a:rPr>
              <a:t>Un travail en équipe éducative</a:t>
            </a:r>
          </a:p>
          <a:p>
            <a:r>
              <a:rPr lang="fr-FR" sz="2000" b="1" dirty="0" smtClean="0">
                <a:solidFill>
                  <a:srgbClr val="FF0000"/>
                </a:solidFill>
              </a:rPr>
              <a:t>Débattre </a:t>
            </a:r>
            <a:r>
              <a:rPr lang="fr-FR" sz="2000" dirty="0" smtClean="0">
                <a:solidFill>
                  <a:prstClr val="black"/>
                </a:solidFill>
              </a:rPr>
              <a:t>des questions dans </a:t>
            </a:r>
            <a:r>
              <a:rPr lang="fr-FR" sz="2000" dirty="0">
                <a:solidFill>
                  <a:prstClr val="black"/>
                </a:solidFill>
              </a:rPr>
              <a:t>les </a:t>
            </a:r>
            <a:r>
              <a:rPr lang="fr-FR" sz="2000" dirty="0" smtClean="0">
                <a:solidFill>
                  <a:prstClr val="black"/>
                </a:solidFill>
              </a:rPr>
              <a:t>équipes </a:t>
            </a:r>
            <a:endParaRPr lang="fr-FR" sz="2000" dirty="0">
              <a:solidFill>
                <a:prstClr val="black"/>
              </a:solidFill>
            </a:endParaRPr>
          </a:p>
          <a:p>
            <a:r>
              <a:rPr lang="fr-FR" sz="2000" b="1" dirty="0" smtClean="0">
                <a:solidFill>
                  <a:srgbClr val="FF0000"/>
                </a:solidFill>
              </a:rPr>
              <a:t>Harmoniser </a:t>
            </a:r>
            <a:r>
              <a:rPr lang="fr-FR" sz="2000" dirty="0">
                <a:solidFill>
                  <a:prstClr val="black"/>
                </a:solidFill>
              </a:rPr>
              <a:t>les décisions. </a:t>
            </a:r>
            <a:endParaRPr lang="fr-FR" sz="2000" dirty="0" smtClean="0">
              <a:solidFill>
                <a:prstClr val="black"/>
              </a:solidFill>
            </a:endParaRPr>
          </a:p>
          <a:p>
            <a:r>
              <a:rPr lang="fr-FR" sz="2000" b="1" dirty="0" smtClean="0">
                <a:solidFill>
                  <a:srgbClr val="FF0000"/>
                </a:solidFill>
              </a:rPr>
              <a:t>Se </a:t>
            </a:r>
            <a:r>
              <a:rPr lang="fr-FR" sz="2000" b="1" dirty="0">
                <a:solidFill>
                  <a:srgbClr val="FF0000"/>
                </a:solidFill>
              </a:rPr>
              <a:t>mettre d’accord </a:t>
            </a:r>
            <a:r>
              <a:rPr lang="fr-FR" sz="2000" dirty="0">
                <a:solidFill>
                  <a:prstClr val="black"/>
                </a:solidFill>
              </a:rPr>
              <a:t>dans la communauté éducative sur ce que l’on montre à l’extérieur, </a:t>
            </a:r>
            <a:endParaRPr lang="fr-FR" sz="2000" dirty="0" smtClean="0">
              <a:solidFill>
                <a:prstClr val="black"/>
              </a:solidFill>
            </a:endParaRPr>
          </a:p>
          <a:p>
            <a:r>
              <a:rPr lang="fr-FR" sz="2000" b="1" dirty="0" smtClean="0">
                <a:solidFill>
                  <a:srgbClr val="FF0000"/>
                </a:solidFill>
              </a:rPr>
              <a:t>Afficher </a:t>
            </a:r>
            <a:r>
              <a:rPr lang="fr-FR" sz="2000" b="1" dirty="0">
                <a:solidFill>
                  <a:srgbClr val="FF0000"/>
                </a:solidFill>
              </a:rPr>
              <a:t>une certaine cohérence</a:t>
            </a:r>
            <a:r>
              <a:rPr lang="fr-FR" sz="2000" dirty="0">
                <a:solidFill>
                  <a:prstClr val="black"/>
                </a:solidFill>
              </a:rPr>
              <a:t>.</a:t>
            </a:r>
            <a:endParaRPr lang="fr-FR" sz="2000" dirty="0"/>
          </a:p>
        </p:txBody>
      </p:sp>
      <p:sp>
        <p:nvSpPr>
          <p:cNvPr id="7" name="Flèche droite à entaille 6"/>
          <p:cNvSpPr/>
          <p:nvPr/>
        </p:nvSpPr>
        <p:spPr>
          <a:xfrm rot="3656989">
            <a:off x="2774441" y="1887763"/>
            <a:ext cx="1856974" cy="484632"/>
          </a:xfrm>
          <a:prstGeom prst="notch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à entaille 7"/>
          <p:cNvSpPr/>
          <p:nvPr/>
        </p:nvSpPr>
        <p:spPr>
          <a:xfrm rot="6790590">
            <a:off x="1368985" y="1473022"/>
            <a:ext cx="1073516" cy="484632"/>
          </a:xfrm>
          <a:prstGeom prst="notch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à entaille 8"/>
          <p:cNvSpPr/>
          <p:nvPr/>
        </p:nvSpPr>
        <p:spPr>
          <a:xfrm rot="4246605">
            <a:off x="1516834" y="2611296"/>
            <a:ext cx="3135967" cy="484632"/>
          </a:xfrm>
          <a:prstGeom prst="notch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37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259632" y="1052736"/>
            <a:ext cx="3482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>
                <a:solidFill>
                  <a:srgbClr val="FF0000"/>
                </a:solidFill>
              </a:rPr>
              <a:t>Un échéancier</a:t>
            </a:r>
            <a:endParaRPr lang="fr-FR" sz="4400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95536" y="2060848"/>
            <a:ext cx="82809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u="sng" dirty="0">
                <a:hlinkClick r:id="rId2"/>
              </a:rPr>
              <a:t>Nouveaux contenus </a:t>
            </a:r>
            <a:r>
              <a:rPr lang="fr-FR" sz="2800" u="sng" dirty="0" smtClean="0">
                <a:hlinkClick r:id="rId2"/>
              </a:rPr>
              <a:t>d’enseignement</a:t>
            </a:r>
            <a:endParaRPr lang="fr-FR" sz="2800" u="sng" dirty="0" smtClean="0"/>
          </a:p>
          <a:p>
            <a:pPr lvl="0"/>
            <a:endParaRPr lang="fr-FR" dirty="0"/>
          </a:p>
          <a:p>
            <a:pPr marL="285750" lvl="0" indent="-285750">
              <a:buFontTx/>
              <a:buChar char="-"/>
            </a:pPr>
            <a:r>
              <a:rPr lang="fr-FR" sz="2000" dirty="0" smtClean="0"/>
              <a:t>à </a:t>
            </a:r>
            <a:r>
              <a:rPr lang="fr-FR" sz="2000" dirty="0"/>
              <a:t>compter  du 1er septembre </a:t>
            </a:r>
            <a:r>
              <a:rPr lang="fr-FR" sz="2000" b="1" dirty="0">
                <a:solidFill>
                  <a:srgbClr val="7030A0"/>
                </a:solidFill>
              </a:rPr>
              <a:t>2014</a:t>
            </a:r>
            <a:r>
              <a:rPr lang="fr-FR" sz="2000" dirty="0"/>
              <a:t>  dans toutes les sections de maternelle </a:t>
            </a:r>
            <a:r>
              <a:rPr lang="fr-FR" sz="2000" dirty="0" smtClean="0"/>
              <a:t>;</a:t>
            </a:r>
          </a:p>
          <a:p>
            <a:pPr marL="285750" lvl="0" indent="-285750">
              <a:buFontTx/>
              <a:buChar char="-"/>
            </a:pPr>
            <a:endParaRPr lang="fr-FR" sz="2000" dirty="0"/>
          </a:p>
          <a:p>
            <a:pPr marL="285750" lvl="0" indent="-285750">
              <a:buFontTx/>
              <a:buChar char="-"/>
            </a:pPr>
            <a:r>
              <a:rPr lang="fr-FR" sz="2000" dirty="0" smtClean="0"/>
              <a:t>à </a:t>
            </a:r>
            <a:r>
              <a:rPr lang="fr-FR" sz="2000" dirty="0"/>
              <a:t>compter  du 1er septembre </a:t>
            </a:r>
            <a:r>
              <a:rPr lang="fr-FR" sz="2000" b="1" dirty="0">
                <a:solidFill>
                  <a:srgbClr val="7030A0"/>
                </a:solidFill>
              </a:rPr>
              <a:t>2015</a:t>
            </a:r>
            <a:r>
              <a:rPr lang="fr-FR" sz="2000" dirty="0"/>
              <a:t>  dans les classes de cours préparatoire, de cours moyen première année et de cinquième </a:t>
            </a:r>
            <a:r>
              <a:rPr lang="fr-FR" sz="2000" dirty="0" smtClean="0"/>
              <a:t>;</a:t>
            </a:r>
          </a:p>
          <a:p>
            <a:pPr marL="285750" lvl="0" indent="-285750">
              <a:buFontTx/>
              <a:buChar char="-"/>
            </a:pPr>
            <a:endParaRPr lang="fr-FR" sz="2000" dirty="0"/>
          </a:p>
          <a:p>
            <a:pPr marL="285750" lvl="0" indent="-285750">
              <a:buFontTx/>
              <a:buChar char="-"/>
            </a:pPr>
            <a:r>
              <a:rPr lang="fr-FR" sz="2000" dirty="0" smtClean="0"/>
              <a:t>à </a:t>
            </a:r>
            <a:r>
              <a:rPr lang="fr-FR" sz="2000" dirty="0"/>
              <a:t>compter  du 1er septembre </a:t>
            </a:r>
            <a:r>
              <a:rPr lang="fr-FR" sz="2000" b="1" dirty="0">
                <a:solidFill>
                  <a:srgbClr val="7030A0"/>
                </a:solidFill>
              </a:rPr>
              <a:t>2016</a:t>
            </a:r>
            <a:r>
              <a:rPr lang="fr-FR" sz="2000" dirty="0"/>
              <a:t>  dans les classes de cours élémentaire première année, de cours moyen deuxième année et de quatrième </a:t>
            </a:r>
            <a:r>
              <a:rPr lang="fr-FR" sz="2000" dirty="0" smtClean="0"/>
              <a:t>;</a:t>
            </a:r>
          </a:p>
          <a:p>
            <a:pPr marL="285750" lvl="0" indent="-285750">
              <a:buFontTx/>
              <a:buChar char="-"/>
            </a:pPr>
            <a:endParaRPr lang="fr-FR" sz="2000" dirty="0"/>
          </a:p>
          <a:p>
            <a:pPr lvl="0"/>
            <a:r>
              <a:rPr lang="fr-FR" sz="2000" dirty="0"/>
              <a:t>- </a:t>
            </a:r>
            <a:r>
              <a:rPr lang="fr-FR" sz="2000" dirty="0" smtClean="0"/>
              <a:t>  à </a:t>
            </a:r>
            <a:r>
              <a:rPr lang="fr-FR" sz="2000" dirty="0"/>
              <a:t>compter  du 1er septembre </a:t>
            </a:r>
            <a:r>
              <a:rPr lang="fr-FR" sz="2000" b="1" dirty="0">
                <a:solidFill>
                  <a:srgbClr val="7030A0"/>
                </a:solidFill>
              </a:rPr>
              <a:t>2017</a:t>
            </a:r>
            <a:r>
              <a:rPr lang="fr-FR" sz="2000" dirty="0"/>
              <a:t>  dans les classes de cours élémentaire deuxième année, de sixième et de troisième.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404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05211" y="59537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Trouver </a:t>
            </a:r>
            <a:r>
              <a:rPr lang="fr-FR" sz="2400" b="1" i="1" u="sng" dirty="0">
                <a:solidFill>
                  <a:srgbClr val="0070C0"/>
                </a:solidFill>
              </a:rPr>
              <a:t>des indicateurs du changement </a:t>
            </a:r>
            <a:r>
              <a:rPr lang="fr-FR" sz="2400" b="1" dirty="0">
                <a:solidFill>
                  <a:srgbClr val="0070C0"/>
                </a:solidFill>
              </a:rPr>
              <a:t>dans le quotidien des élèves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753669" y="2673604"/>
            <a:ext cx="27126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4000" b="1" dirty="0" smtClean="0">
                <a:solidFill>
                  <a:srgbClr val="FF0000"/>
                </a:solidFill>
              </a:rPr>
              <a:t>Conclusions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1010869"/>
            <a:ext cx="32403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b="1" i="1" u="sng" dirty="0">
                <a:solidFill>
                  <a:srgbClr val="FFC000"/>
                </a:solidFill>
              </a:rPr>
              <a:t>Choisir</a:t>
            </a:r>
            <a:r>
              <a:rPr lang="fr-FR" sz="2400" b="1" dirty="0">
                <a:solidFill>
                  <a:srgbClr val="FFC000"/>
                </a:solidFill>
              </a:rPr>
              <a:t> des chantiers à initier sur la base d’une valorisation de ce qui se fait déjà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1944" y="3903187"/>
            <a:ext cx="40763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b="1" i="1" u="sng" dirty="0">
                <a:solidFill>
                  <a:srgbClr val="00B050"/>
                </a:solidFill>
              </a:rPr>
              <a:t>Eviter l’auto satisfaction </a:t>
            </a:r>
            <a:r>
              <a:rPr lang="fr-FR" sz="2400" b="1" i="1" u="sng" dirty="0" smtClean="0">
                <a:solidFill>
                  <a:srgbClr val="00B050"/>
                </a:solidFill>
              </a:rPr>
              <a:t>systématique </a:t>
            </a:r>
            <a:r>
              <a:rPr lang="fr-FR" sz="2400" b="1" i="1" u="sng" dirty="0">
                <a:solidFill>
                  <a:srgbClr val="00B050"/>
                </a:solidFill>
              </a:rPr>
              <a:t>ou l’empilement déstabilisant </a:t>
            </a:r>
          </a:p>
        </p:txBody>
      </p:sp>
    </p:spTree>
    <p:extLst>
      <p:ext uri="{BB962C8B-B14F-4D97-AF65-F5344CB8AC3E}">
        <p14:creationId xmlns:p14="http://schemas.microsoft.com/office/powerpoint/2010/main" val="363271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358</Words>
  <Application>Microsoft Macintosh PowerPoint</Application>
  <PresentationFormat>Présentation à l'écran (4:3)</PresentationFormat>
  <Paragraphs>63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Calibri</vt:lpstr>
      <vt:lpstr>Arial</vt:lpstr>
      <vt:lpstr>Thème Office</vt:lpstr>
      <vt:lpstr>La refondation de l’école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refondation de l’école</dc:title>
  <dc:creator>Elisabeth LHERITIER</dc:creator>
  <cp:lastModifiedBy>Elisabeth Lhéritier</cp:lastModifiedBy>
  <cp:revision>12</cp:revision>
  <dcterms:created xsi:type="dcterms:W3CDTF">2013-11-21T17:38:40Z</dcterms:created>
  <dcterms:modified xsi:type="dcterms:W3CDTF">2016-11-14T17:09:36Z</dcterms:modified>
</cp:coreProperties>
</file>