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56" r:id="rId3"/>
    <p:sldId id="257" r:id="rId4"/>
    <p:sldId id="258" r:id="rId5"/>
    <p:sldId id="259" r:id="rId6"/>
    <p:sldId id="264" r:id="rId7"/>
    <p:sldId id="261" r:id="rId8"/>
    <p:sldId id="262" r:id="rId9"/>
    <p:sldId id="266" r:id="rId10"/>
    <p:sldId id="267" r:id="rId11"/>
    <p:sldId id="268" r:id="rId12"/>
    <p:sldId id="265" r:id="rId13"/>
    <p:sldId id="263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EAD"/>
    <a:srgbClr val="A81882"/>
    <a:srgbClr val="B61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6B0421-9FAF-4BD7-94E2-ACC0C9BCA5F9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59E76F7-3F3D-4B29-909A-13BB636B651F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2400" dirty="0" smtClean="0">
              <a:solidFill>
                <a:schemeClr val="tx1"/>
              </a:solidFill>
            </a:rPr>
            <a:t>Maths</a:t>
          </a:r>
        </a:p>
        <a:p>
          <a:r>
            <a:rPr lang="fr-FR" sz="2400" dirty="0" smtClean="0">
              <a:solidFill>
                <a:schemeClr val="tx1"/>
              </a:solidFill>
            </a:rPr>
            <a:t>Français</a:t>
          </a:r>
          <a:endParaRPr lang="fr-FR" sz="2400" dirty="0">
            <a:solidFill>
              <a:schemeClr val="tx1"/>
            </a:solidFill>
          </a:endParaRPr>
        </a:p>
      </dgm:t>
    </dgm:pt>
    <dgm:pt modelId="{2C9305C9-FDD0-4F26-BC25-76D9CAF8DB6D}" type="parTrans" cxnId="{B270D414-F981-45E1-B5A7-3ADEC22DC69B}">
      <dgm:prSet/>
      <dgm:spPr/>
      <dgm:t>
        <a:bodyPr/>
        <a:lstStyle/>
        <a:p>
          <a:endParaRPr lang="fr-FR"/>
        </a:p>
      </dgm:t>
    </dgm:pt>
    <dgm:pt modelId="{20699B5F-3216-4A26-B586-F1A9D3D07A56}" type="sibTrans" cxnId="{B270D414-F981-45E1-B5A7-3ADEC22DC69B}">
      <dgm:prSet/>
      <dgm:spPr/>
      <dgm:t>
        <a:bodyPr/>
        <a:lstStyle/>
        <a:p>
          <a:endParaRPr lang="fr-FR"/>
        </a:p>
      </dgm:t>
    </dgm:pt>
    <dgm:pt modelId="{C89F5B1A-F39D-4A31-AE50-33FD4E9961E7}">
      <dgm:prSet phldrT="[Texte]" custT="1"/>
      <dgm:spPr>
        <a:solidFill>
          <a:srgbClr val="A81882">
            <a:alpha val="89804"/>
          </a:srgbClr>
        </a:solidFill>
      </dgm:spPr>
      <dgm:t>
        <a:bodyPr/>
        <a:lstStyle/>
        <a:p>
          <a:r>
            <a:rPr lang="fr-FR" sz="1800" b="1" dirty="0" smtClean="0">
              <a:latin typeface="Eras Demi ITC" panose="020B0805030504020804" pitchFamily="34" charset="0"/>
            </a:rPr>
            <a:t>Une enseignante 1</a:t>
          </a:r>
          <a:r>
            <a:rPr lang="fr-FR" sz="1800" b="1" baseline="30000" dirty="0" smtClean="0">
              <a:latin typeface="Eras Demi ITC" panose="020B0805030504020804" pitchFamily="34" charset="0"/>
            </a:rPr>
            <a:t>er</a:t>
          </a:r>
          <a:r>
            <a:rPr lang="fr-FR" sz="1800" b="1" dirty="0" smtClean="0">
              <a:latin typeface="Eras Demi ITC" panose="020B0805030504020804" pitchFamily="34" charset="0"/>
            </a:rPr>
            <a:t> degré à mi-temps</a:t>
          </a:r>
          <a:endParaRPr lang="fr-FR" sz="1800" b="1" dirty="0">
            <a:latin typeface="Eras Demi ITC" panose="020B0805030504020804" pitchFamily="34" charset="0"/>
          </a:endParaRPr>
        </a:p>
      </dgm:t>
    </dgm:pt>
    <dgm:pt modelId="{65C4741D-BAC0-430A-AE92-AE1D14F85064}" type="parTrans" cxnId="{5CC6EF70-46D1-4BF4-85A5-1D48D7A19A92}">
      <dgm:prSet/>
      <dgm:spPr/>
      <dgm:t>
        <a:bodyPr/>
        <a:lstStyle/>
        <a:p>
          <a:endParaRPr lang="fr-FR"/>
        </a:p>
      </dgm:t>
    </dgm:pt>
    <dgm:pt modelId="{D1B2136B-26EA-4EF6-B052-E0769367B888}" type="sibTrans" cxnId="{5CC6EF70-46D1-4BF4-85A5-1D48D7A19A92}">
      <dgm:prSet/>
      <dgm:spPr/>
      <dgm:t>
        <a:bodyPr/>
        <a:lstStyle/>
        <a:p>
          <a:endParaRPr lang="fr-FR"/>
        </a:p>
      </dgm:t>
    </dgm:pt>
    <dgm:pt modelId="{B6248CCA-EAB8-4C58-AC9A-7D61DC7DEB3E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2000" dirty="0" smtClean="0">
              <a:solidFill>
                <a:schemeClr val="tx1"/>
              </a:solidFill>
            </a:rPr>
            <a:t>Histoire-géo</a:t>
          </a:r>
        </a:p>
        <a:p>
          <a:r>
            <a:rPr lang="fr-FR" sz="2000" dirty="0" smtClean="0">
              <a:solidFill>
                <a:schemeClr val="tx1"/>
              </a:solidFill>
            </a:rPr>
            <a:t>Sciences</a:t>
          </a:r>
        </a:p>
        <a:p>
          <a:r>
            <a:rPr lang="fr-FR" sz="2000" dirty="0" smtClean="0">
              <a:solidFill>
                <a:schemeClr val="tx1"/>
              </a:solidFill>
            </a:rPr>
            <a:t>Anglais</a:t>
          </a:r>
        </a:p>
        <a:p>
          <a:endParaRPr lang="fr-FR" sz="1500" dirty="0"/>
        </a:p>
      </dgm:t>
    </dgm:pt>
    <dgm:pt modelId="{5316947D-8B7B-4047-95D2-9E2E8F6F465F}" type="parTrans" cxnId="{14DC15E3-DE76-454A-8BB6-D229F0EEDEFD}">
      <dgm:prSet/>
      <dgm:spPr/>
      <dgm:t>
        <a:bodyPr/>
        <a:lstStyle/>
        <a:p>
          <a:endParaRPr lang="fr-FR"/>
        </a:p>
      </dgm:t>
    </dgm:pt>
    <dgm:pt modelId="{7FA832B5-8FC2-4BC4-A04D-4C7DDAF26483}" type="sibTrans" cxnId="{14DC15E3-DE76-454A-8BB6-D229F0EEDEFD}">
      <dgm:prSet/>
      <dgm:spPr/>
      <dgm:t>
        <a:bodyPr/>
        <a:lstStyle/>
        <a:p>
          <a:endParaRPr lang="fr-FR"/>
        </a:p>
      </dgm:t>
    </dgm:pt>
    <dgm:pt modelId="{D2B9558A-263E-4A4D-8685-33C6B4A020C0}">
      <dgm:prSet phldrT="[Texte]" custT="1"/>
      <dgm:spPr>
        <a:solidFill>
          <a:srgbClr val="A81882"/>
        </a:solidFill>
      </dgm:spPr>
      <dgm:t>
        <a:bodyPr/>
        <a:lstStyle/>
        <a:p>
          <a:r>
            <a:rPr lang="fr-FR" sz="1800" b="1" dirty="0" smtClean="0">
              <a:latin typeface="Eras Demi ITC" panose="020B0805030504020804" pitchFamily="34" charset="0"/>
            </a:rPr>
            <a:t>Initiation aux disciplines de collège par les enseignants 2</a:t>
          </a:r>
          <a:r>
            <a:rPr lang="fr-FR" sz="1800" b="1" baseline="30000" dirty="0" smtClean="0">
              <a:latin typeface="Eras Demi ITC" panose="020B0805030504020804" pitchFamily="34" charset="0"/>
            </a:rPr>
            <a:t>nd</a:t>
          </a:r>
          <a:r>
            <a:rPr lang="fr-FR" sz="1800" b="1" dirty="0" smtClean="0">
              <a:latin typeface="Eras Demi ITC" panose="020B0805030504020804" pitchFamily="34" charset="0"/>
            </a:rPr>
            <a:t> degré</a:t>
          </a:r>
          <a:endParaRPr lang="fr-FR" sz="1800" b="1" dirty="0">
            <a:latin typeface="Eras Demi ITC" panose="020B0805030504020804" pitchFamily="34" charset="0"/>
          </a:endParaRPr>
        </a:p>
      </dgm:t>
    </dgm:pt>
    <dgm:pt modelId="{5C3CACD2-86CC-412D-904D-2F6BBC024173}" type="parTrans" cxnId="{65C8B7ED-FCD1-431A-BE4F-FEDA23832925}">
      <dgm:prSet/>
      <dgm:spPr/>
      <dgm:t>
        <a:bodyPr/>
        <a:lstStyle/>
        <a:p>
          <a:endParaRPr lang="fr-FR"/>
        </a:p>
      </dgm:t>
    </dgm:pt>
    <dgm:pt modelId="{75ECDD9F-A1E1-4D99-911F-30332877E8F8}" type="sibTrans" cxnId="{65C8B7ED-FCD1-431A-BE4F-FEDA23832925}">
      <dgm:prSet/>
      <dgm:spPr/>
      <dgm:t>
        <a:bodyPr/>
        <a:lstStyle/>
        <a:p>
          <a:endParaRPr lang="fr-FR"/>
        </a:p>
      </dgm:t>
    </dgm:pt>
    <dgm:pt modelId="{D822218A-D695-4C59-A246-D1297BA50D66}">
      <dgm:prSet phldrT="[Texte]"/>
      <dgm:spPr>
        <a:solidFill>
          <a:srgbClr val="00B0F0"/>
        </a:solidFill>
      </dgm:spPr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</a:rPr>
            <a:t>Arts plastiques </a:t>
          </a:r>
        </a:p>
        <a:p>
          <a:pPr algn="ctr"/>
          <a:r>
            <a:rPr lang="fr-FR" dirty="0" smtClean="0">
              <a:solidFill>
                <a:schemeClr val="tx1"/>
              </a:solidFill>
            </a:rPr>
            <a:t>Clubs et Ateliers</a:t>
          </a:r>
        </a:p>
        <a:p>
          <a:pPr algn="ctr"/>
          <a:r>
            <a:rPr lang="fr-FR" dirty="0" smtClean="0">
              <a:solidFill>
                <a:schemeClr val="tx1"/>
              </a:solidFill>
            </a:rPr>
            <a:t>2 récréations</a:t>
          </a:r>
          <a:endParaRPr lang="fr-FR" dirty="0">
            <a:solidFill>
              <a:schemeClr val="tx1"/>
            </a:solidFill>
          </a:endParaRPr>
        </a:p>
      </dgm:t>
    </dgm:pt>
    <dgm:pt modelId="{239DED69-1D54-4DFA-BE10-561DED537C8C}" type="parTrans" cxnId="{AF75B232-3C13-4C16-BD2B-0366F56CDBE7}">
      <dgm:prSet/>
      <dgm:spPr/>
      <dgm:t>
        <a:bodyPr/>
        <a:lstStyle/>
        <a:p>
          <a:endParaRPr lang="fr-FR"/>
        </a:p>
      </dgm:t>
    </dgm:pt>
    <dgm:pt modelId="{9F6613C0-2C23-442D-988C-5B12C264D9BE}" type="sibTrans" cxnId="{AF75B232-3C13-4C16-BD2B-0366F56CDBE7}">
      <dgm:prSet/>
      <dgm:spPr/>
      <dgm:t>
        <a:bodyPr/>
        <a:lstStyle/>
        <a:p>
          <a:endParaRPr lang="fr-FR"/>
        </a:p>
      </dgm:t>
    </dgm:pt>
    <dgm:pt modelId="{6B949B89-59EA-49FA-987F-602487725508}">
      <dgm:prSet phldrT="[Texte]" custT="1"/>
      <dgm:spPr>
        <a:solidFill>
          <a:srgbClr val="A81882">
            <a:alpha val="90000"/>
          </a:srgbClr>
        </a:solidFill>
      </dgm:spPr>
      <dgm:t>
        <a:bodyPr/>
        <a:lstStyle/>
        <a:p>
          <a:r>
            <a:rPr lang="fr-FR" sz="1800" b="1" dirty="0" smtClean="0">
              <a:latin typeface="Eras Demi ITC" panose="020B0805030504020804" pitchFamily="34" charset="0"/>
            </a:rPr>
            <a:t>Des séances avec les CM1 à l’école primaire</a:t>
          </a:r>
          <a:endParaRPr lang="fr-FR" sz="1800" b="1" dirty="0">
            <a:latin typeface="Eras Demi ITC" panose="020B0805030504020804" pitchFamily="34" charset="0"/>
          </a:endParaRPr>
        </a:p>
      </dgm:t>
    </dgm:pt>
    <dgm:pt modelId="{5581499F-B47F-4924-AD19-055DE911B7CB}" type="parTrans" cxnId="{D7132A81-F618-4FF6-A289-B91E3AC5A915}">
      <dgm:prSet/>
      <dgm:spPr/>
      <dgm:t>
        <a:bodyPr/>
        <a:lstStyle/>
        <a:p>
          <a:endParaRPr lang="fr-FR"/>
        </a:p>
      </dgm:t>
    </dgm:pt>
    <dgm:pt modelId="{7832CD08-23B0-4693-B9CF-0CC3795BB0DE}" type="sibTrans" cxnId="{D7132A81-F618-4FF6-A289-B91E3AC5A915}">
      <dgm:prSet/>
      <dgm:spPr/>
      <dgm:t>
        <a:bodyPr/>
        <a:lstStyle/>
        <a:p>
          <a:endParaRPr lang="fr-FR"/>
        </a:p>
      </dgm:t>
    </dgm:pt>
    <dgm:pt modelId="{B56D6356-7252-44EA-9689-8883C2ECBFDE}">
      <dgm:prSet phldrT="[Texte]" custT="1"/>
      <dgm:spPr>
        <a:solidFill>
          <a:srgbClr val="00B0F0"/>
        </a:solidFill>
      </dgm:spPr>
      <dgm:t>
        <a:bodyPr lIns="0" rIns="72000" anchor="ctr" anchorCtr="0"/>
        <a:lstStyle/>
        <a:p>
          <a:pPr algn="ctr"/>
          <a:r>
            <a:rPr lang="fr-FR" sz="1800" dirty="0" smtClean="0">
              <a:solidFill>
                <a:schemeClr val="tx1"/>
              </a:solidFill>
            </a:rPr>
            <a:t>E.P.S</a:t>
          </a:r>
        </a:p>
        <a:p>
          <a:pPr algn="ctr"/>
          <a:r>
            <a:rPr lang="fr-FR" sz="1600" dirty="0" smtClean="0">
              <a:solidFill>
                <a:schemeClr val="tx1"/>
              </a:solidFill>
            </a:rPr>
            <a:t>Accompagnement</a:t>
          </a:r>
        </a:p>
        <a:p>
          <a:pPr algn="ctr"/>
          <a:r>
            <a:rPr lang="fr-FR" sz="1800" dirty="0" smtClean="0">
              <a:solidFill>
                <a:schemeClr val="tx1"/>
              </a:solidFill>
            </a:rPr>
            <a:t>Personnalisé</a:t>
          </a:r>
          <a:endParaRPr lang="fr-FR" sz="1800" dirty="0">
            <a:solidFill>
              <a:schemeClr val="tx1"/>
            </a:solidFill>
          </a:endParaRPr>
        </a:p>
      </dgm:t>
    </dgm:pt>
    <dgm:pt modelId="{6CF8397A-15FA-4FEB-9354-E1224E167160}" type="parTrans" cxnId="{EF223DA1-DAA3-4852-8C76-8148A9C593EC}">
      <dgm:prSet/>
      <dgm:spPr/>
      <dgm:t>
        <a:bodyPr/>
        <a:lstStyle/>
        <a:p>
          <a:endParaRPr lang="fr-FR"/>
        </a:p>
      </dgm:t>
    </dgm:pt>
    <dgm:pt modelId="{E9C196DB-F1DF-4F51-95AA-8B027D03C813}" type="sibTrans" cxnId="{EF223DA1-DAA3-4852-8C76-8148A9C593EC}">
      <dgm:prSet/>
      <dgm:spPr/>
      <dgm:t>
        <a:bodyPr/>
        <a:lstStyle/>
        <a:p>
          <a:endParaRPr lang="fr-FR"/>
        </a:p>
      </dgm:t>
    </dgm:pt>
    <dgm:pt modelId="{EDD201AA-316C-45B5-AA78-848B797CC49C}">
      <dgm:prSet phldrT="[Texte]" custT="1"/>
      <dgm:spPr>
        <a:solidFill>
          <a:srgbClr val="A81882">
            <a:alpha val="90000"/>
          </a:srgbClr>
        </a:solidFill>
      </dgm:spPr>
      <dgm:t>
        <a:bodyPr/>
        <a:lstStyle/>
        <a:p>
          <a:r>
            <a:rPr lang="fr-FR" sz="2000" b="1" dirty="0" smtClean="0">
              <a:latin typeface="Eras Demi ITC" panose="020B0805030504020804" pitchFamily="34" charset="0"/>
            </a:rPr>
            <a:t>Des cours communs CM2-6</a:t>
          </a:r>
          <a:r>
            <a:rPr lang="fr-FR" sz="2000" b="1" baseline="30000" dirty="0" smtClean="0">
              <a:latin typeface="Eras Demi ITC" panose="020B0805030504020804" pitchFamily="34" charset="0"/>
            </a:rPr>
            <a:t>ème</a:t>
          </a:r>
          <a:r>
            <a:rPr lang="fr-FR" sz="2000" b="1" dirty="0" smtClean="0">
              <a:latin typeface="Eras Demi ITC" panose="020B0805030504020804" pitchFamily="34" charset="0"/>
            </a:rPr>
            <a:t> </a:t>
          </a:r>
          <a:endParaRPr lang="fr-FR" sz="2000" b="1" dirty="0">
            <a:latin typeface="Eras Demi ITC" panose="020B0805030504020804" pitchFamily="34" charset="0"/>
          </a:endParaRPr>
        </a:p>
      </dgm:t>
    </dgm:pt>
    <dgm:pt modelId="{4098C904-0BDC-4374-A739-91BABEC50D07}" type="parTrans" cxnId="{B84F2B7E-E730-4047-90D9-B5E6A97FC1CB}">
      <dgm:prSet/>
      <dgm:spPr/>
      <dgm:t>
        <a:bodyPr/>
        <a:lstStyle/>
        <a:p>
          <a:endParaRPr lang="fr-FR"/>
        </a:p>
      </dgm:t>
    </dgm:pt>
    <dgm:pt modelId="{A3752747-83C9-4E8D-A42B-F17194946B94}" type="sibTrans" cxnId="{B84F2B7E-E730-4047-90D9-B5E6A97FC1CB}">
      <dgm:prSet/>
      <dgm:spPr/>
      <dgm:t>
        <a:bodyPr/>
        <a:lstStyle/>
        <a:p>
          <a:endParaRPr lang="fr-FR"/>
        </a:p>
      </dgm:t>
    </dgm:pt>
    <dgm:pt modelId="{F7D45135-3BE1-4256-B90D-6E46ED617281}">
      <dgm:prSet phldrT="[Texte]" custT="1"/>
      <dgm:spPr>
        <a:solidFill>
          <a:srgbClr val="A81882">
            <a:alpha val="90000"/>
          </a:srgbClr>
        </a:solidFill>
      </dgm:spPr>
      <dgm:t>
        <a:bodyPr/>
        <a:lstStyle/>
        <a:p>
          <a:endParaRPr lang="fr-FR" sz="2000" b="1" dirty="0">
            <a:latin typeface="Eras Demi ITC" panose="020B0805030504020804" pitchFamily="34" charset="0"/>
          </a:endParaRPr>
        </a:p>
      </dgm:t>
    </dgm:pt>
    <dgm:pt modelId="{45806189-C80A-4D58-8620-62F08035CD83}" type="parTrans" cxnId="{7FD910F4-1208-49A9-9AFD-AB0A0A1429EF}">
      <dgm:prSet/>
      <dgm:spPr/>
      <dgm:t>
        <a:bodyPr/>
        <a:lstStyle/>
        <a:p>
          <a:endParaRPr lang="fr-FR"/>
        </a:p>
      </dgm:t>
    </dgm:pt>
    <dgm:pt modelId="{ABC84208-DE92-487B-A39A-98F1DCB0C479}" type="sibTrans" cxnId="{7FD910F4-1208-49A9-9AFD-AB0A0A1429EF}">
      <dgm:prSet/>
      <dgm:spPr/>
      <dgm:t>
        <a:bodyPr/>
        <a:lstStyle/>
        <a:p>
          <a:endParaRPr lang="fr-FR"/>
        </a:p>
      </dgm:t>
    </dgm:pt>
    <dgm:pt modelId="{CC9469A2-DAF7-4398-9D2B-3FCAD8A0EB61}" type="pres">
      <dgm:prSet presAssocID="{E46B0421-9FAF-4BD7-94E2-ACC0C9BCA5F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F871C60-E250-46EA-8874-451D9C9D733F}" type="pres">
      <dgm:prSet presAssocID="{E46B0421-9FAF-4BD7-94E2-ACC0C9BCA5F9}" presName="children" presStyleCnt="0"/>
      <dgm:spPr/>
    </dgm:pt>
    <dgm:pt modelId="{C9FC8C8E-8365-42D2-8CE5-5147231B4ECF}" type="pres">
      <dgm:prSet presAssocID="{E46B0421-9FAF-4BD7-94E2-ACC0C9BCA5F9}" presName="child1group" presStyleCnt="0"/>
      <dgm:spPr/>
    </dgm:pt>
    <dgm:pt modelId="{28E65968-D991-48C7-B022-2021EC050F26}" type="pres">
      <dgm:prSet presAssocID="{E46B0421-9FAF-4BD7-94E2-ACC0C9BCA5F9}" presName="child1" presStyleLbl="bgAcc1" presStyleIdx="0" presStyleCnt="4"/>
      <dgm:spPr/>
      <dgm:t>
        <a:bodyPr/>
        <a:lstStyle/>
        <a:p>
          <a:endParaRPr lang="fr-FR"/>
        </a:p>
      </dgm:t>
    </dgm:pt>
    <dgm:pt modelId="{EBA34DF3-B37C-4024-B415-E211AB057821}" type="pres">
      <dgm:prSet presAssocID="{E46B0421-9FAF-4BD7-94E2-ACC0C9BCA5F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DED608-7254-4AD2-979B-8828DFC3F467}" type="pres">
      <dgm:prSet presAssocID="{E46B0421-9FAF-4BD7-94E2-ACC0C9BCA5F9}" presName="child2group" presStyleCnt="0"/>
      <dgm:spPr/>
    </dgm:pt>
    <dgm:pt modelId="{ED12D4F7-25CA-4288-AAEE-54973A033677}" type="pres">
      <dgm:prSet presAssocID="{E46B0421-9FAF-4BD7-94E2-ACC0C9BCA5F9}" presName="child2" presStyleLbl="bgAcc1" presStyleIdx="1" presStyleCnt="4" custLinFactNeighborX="11799"/>
      <dgm:spPr/>
      <dgm:t>
        <a:bodyPr/>
        <a:lstStyle/>
        <a:p>
          <a:endParaRPr lang="fr-FR"/>
        </a:p>
      </dgm:t>
    </dgm:pt>
    <dgm:pt modelId="{06C4C0F3-AA16-439A-9884-F6BE6EB61ECC}" type="pres">
      <dgm:prSet presAssocID="{E46B0421-9FAF-4BD7-94E2-ACC0C9BCA5F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AE50EF-A4A2-4FF4-8506-40CB594458B7}" type="pres">
      <dgm:prSet presAssocID="{E46B0421-9FAF-4BD7-94E2-ACC0C9BCA5F9}" presName="child3group" presStyleCnt="0"/>
      <dgm:spPr/>
    </dgm:pt>
    <dgm:pt modelId="{8DD86027-18C9-48B9-B4C1-3D8BD4FD4791}" type="pres">
      <dgm:prSet presAssocID="{E46B0421-9FAF-4BD7-94E2-ACC0C9BCA5F9}" presName="child3" presStyleLbl="bgAcc1" presStyleIdx="2" presStyleCnt="4" custLinFactNeighborX="9170" custLinFactNeighborY="-1461"/>
      <dgm:spPr/>
      <dgm:t>
        <a:bodyPr/>
        <a:lstStyle/>
        <a:p>
          <a:endParaRPr lang="fr-FR"/>
        </a:p>
      </dgm:t>
    </dgm:pt>
    <dgm:pt modelId="{18CC2801-C22D-4CE4-8046-60B67F93DC24}" type="pres">
      <dgm:prSet presAssocID="{E46B0421-9FAF-4BD7-94E2-ACC0C9BCA5F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871DE6-5F21-42A6-BD3E-01F3475A86C3}" type="pres">
      <dgm:prSet presAssocID="{E46B0421-9FAF-4BD7-94E2-ACC0C9BCA5F9}" presName="child4group" presStyleCnt="0"/>
      <dgm:spPr/>
    </dgm:pt>
    <dgm:pt modelId="{A44E4002-9AFF-4F08-915D-2779FAF5E96C}" type="pres">
      <dgm:prSet presAssocID="{E46B0421-9FAF-4BD7-94E2-ACC0C9BCA5F9}" presName="child4" presStyleLbl="bgAcc1" presStyleIdx="3" presStyleCnt="4"/>
      <dgm:spPr/>
      <dgm:t>
        <a:bodyPr/>
        <a:lstStyle/>
        <a:p>
          <a:endParaRPr lang="fr-FR"/>
        </a:p>
      </dgm:t>
    </dgm:pt>
    <dgm:pt modelId="{0584E102-590C-4E32-9331-403AE4EF4DE2}" type="pres">
      <dgm:prSet presAssocID="{E46B0421-9FAF-4BD7-94E2-ACC0C9BCA5F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EF3E3F-066B-4BA1-BBAC-796280F491BC}" type="pres">
      <dgm:prSet presAssocID="{E46B0421-9FAF-4BD7-94E2-ACC0C9BCA5F9}" presName="childPlaceholder" presStyleCnt="0"/>
      <dgm:spPr/>
    </dgm:pt>
    <dgm:pt modelId="{0837286F-04CC-4B19-87FE-4E3469274DDE}" type="pres">
      <dgm:prSet presAssocID="{E46B0421-9FAF-4BD7-94E2-ACC0C9BCA5F9}" presName="circle" presStyleCnt="0"/>
      <dgm:spPr/>
    </dgm:pt>
    <dgm:pt modelId="{A82E5A50-D012-4765-90BB-24C2320E182F}" type="pres">
      <dgm:prSet presAssocID="{E46B0421-9FAF-4BD7-94E2-ACC0C9BCA5F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945BBC1-3979-4A43-B463-3C8125DD8CE3}" type="pres">
      <dgm:prSet presAssocID="{E46B0421-9FAF-4BD7-94E2-ACC0C9BCA5F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633F38-BDDC-42FF-B729-609E32436209}" type="pres">
      <dgm:prSet presAssocID="{E46B0421-9FAF-4BD7-94E2-ACC0C9BCA5F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BDD4B5-99EF-4C17-91CD-7F6B1D213CB5}" type="pres">
      <dgm:prSet presAssocID="{E46B0421-9FAF-4BD7-94E2-ACC0C9BCA5F9}" presName="quadrant4" presStyleLbl="node1" presStyleIdx="3" presStyleCnt="4" custScaleX="9633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D72238-2A83-488A-9F22-CA73AF85D15A}" type="pres">
      <dgm:prSet presAssocID="{E46B0421-9FAF-4BD7-94E2-ACC0C9BCA5F9}" presName="quadrantPlaceholder" presStyleCnt="0"/>
      <dgm:spPr/>
    </dgm:pt>
    <dgm:pt modelId="{A5F2061E-040B-4CCE-B325-E3F3AFE65EA3}" type="pres">
      <dgm:prSet presAssocID="{E46B0421-9FAF-4BD7-94E2-ACC0C9BCA5F9}" presName="center1" presStyleLbl="fgShp" presStyleIdx="0" presStyleCnt="2"/>
      <dgm:spPr/>
    </dgm:pt>
    <dgm:pt modelId="{55AE23B6-B198-437A-A8B3-9169907D099D}" type="pres">
      <dgm:prSet presAssocID="{E46B0421-9FAF-4BD7-94E2-ACC0C9BCA5F9}" presName="center2" presStyleLbl="fgShp" presStyleIdx="1" presStyleCnt="2"/>
      <dgm:spPr/>
    </dgm:pt>
  </dgm:ptLst>
  <dgm:cxnLst>
    <dgm:cxn modelId="{9F998A07-68FC-424C-A1FA-4A2F469567DF}" type="presOf" srcId="{B6248CCA-EAB8-4C58-AC9A-7D61DC7DEB3E}" destId="{8945BBC1-3979-4A43-B463-3C8125DD8CE3}" srcOrd="0" destOrd="0" presId="urn:microsoft.com/office/officeart/2005/8/layout/cycle4"/>
    <dgm:cxn modelId="{7FD910F4-1208-49A9-9AFD-AB0A0A1429EF}" srcId="{D822218A-D695-4C59-A246-D1297BA50D66}" destId="{F7D45135-3BE1-4256-B90D-6E46ED617281}" srcOrd="1" destOrd="0" parTransId="{45806189-C80A-4D58-8620-62F08035CD83}" sibTransId="{ABC84208-DE92-487B-A39A-98F1DCB0C479}"/>
    <dgm:cxn modelId="{FA94E34D-6893-498C-9DB9-0C2BD19857C6}" type="presOf" srcId="{B56D6356-7252-44EA-9689-8883C2ECBFDE}" destId="{35BDD4B5-99EF-4C17-91CD-7F6B1D213CB5}" srcOrd="0" destOrd="0" presId="urn:microsoft.com/office/officeart/2005/8/layout/cycle4"/>
    <dgm:cxn modelId="{65C8B7ED-FCD1-431A-BE4F-FEDA23832925}" srcId="{B6248CCA-EAB8-4C58-AC9A-7D61DC7DEB3E}" destId="{D2B9558A-263E-4A4D-8685-33C6B4A020C0}" srcOrd="0" destOrd="0" parTransId="{5C3CACD2-86CC-412D-904D-2F6BBC024173}" sibTransId="{75ECDD9F-A1E1-4D99-911F-30332877E8F8}"/>
    <dgm:cxn modelId="{D38DF184-0234-445D-A1D3-089C50D130A5}" type="presOf" srcId="{859E76F7-3F3D-4B29-909A-13BB636B651F}" destId="{A82E5A50-D012-4765-90BB-24C2320E182F}" srcOrd="0" destOrd="0" presId="urn:microsoft.com/office/officeart/2005/8/layout/cycle4"/>
    <dgm:cxn modelId="{A1A419B8-4F14-4AE9-B8FB-72143ACB7BB4}" type="presOf" srcId="{F7D45135-3BE1-4256-B90D-6E46ED617281}" destId="{18CC2801-C22D-4CE4-8046-60B67F93DC24}" srcOrd="1" destOrd="1" presId="urn:microsoft.com/office/officeart/2005/8/layout/cycle4"/>
    <dgm:cxn modelId="{04CCF89A-65CA-42C1-84FB-62E8833E8A1A}" type="presOf" srcId="{D2B9558A-263E-4A4D-8685-33C6B4A020C0}" destId="{06C4C0F3-AA16-439A-9884-F6BE6EB61ECC}" srcOrd="1" destOrd="0" presId="urn:microsoft.com/office/officeart/2005/8/layout/cycle4"/>
    <dgm:cxn modelId="{9365F070-6289-49C4-B5DE-D8FDFD31C1E1}" type="presOf" srcId="{C89F5B1A-F39D-4A31-AE50-33FD4E9961E7}" destId="{EBA34DF3-B37C-4024-B415-E211AB057821}" srcOrd="1" destOrd="0" presId="urn:microsoft.com/office/officeart/2005/8/layout/cycle4"/>
    <dgm:cxn modelId="{E9E902D2-6435-4AE0-9D6C-0EEBC7C19959}" type="presOf" srcId="{EDD201AA-316C-45B5-AA78-848B797CC49C}" destId="{A44E4002-9AFF-4F08-915D-2779FAF5E96C}" srcOrd="0" destOrd="0" presId="urn:microsoft.com/office/officeart/2005/8/layout/cycle4"/>
    <dgm:cxn modelId="{AF75B232-3C13-4C16-BD2B-0366F56CDBE7}" srcId="{E46B0421-9FAF-4BD7-94E2-ACC0C9BCA5F9}" destId="{D822218A-D695-4C59-A246-D1297BA50D66}" srcOrd="2" destOrd="0" parTransId="{239DED69-1D54-4DFA-BE10-561DED537C8C}" sibTransId="{9F6613C0-2C23-442D-988C-5B12C264D9BE}"/>
    <dgm:cxn modelId="{B84F2B7E-E730-4047-90D9-B5E6A97FC1CB}" srcId="{B56D6356-7252-44EA-9689-8883C2ECBFDE}" destId="{EDD201AA-316C-45B5-AA78-848B797CC49C}" srcOrd="0" destOrd="0" parTransId="{4098C904-0BDC-4374-A739-91BABEC50D07}" sibTransId="{A3752747-83C9-4E8D-A42B-F17194946B94}"/>
    <dgm:cxn modelId="{14DC15E3-DE76-454A-8BB6-D229F0EEDEFD}" srcId="{E46B0421-9FAF-4BD7-94E2-ACC0C9BCA5F9}" destId="{B6248CCA-EAB8-4C58-AC9A-7D61DC7DEB3E}" srcOrd="1" destOrd="0" parTransId="{5316947D-8B7B-4047-95D2-9E2E8F6F465F}" sibTransId="{7FA832B5-8FC2-4BC4-A04D-4C7DDAF26483}"/>
    <dgm:cxn modelId="{C54FC77E-E2EE-498B-8FF7-12BCF4F23168}" type="presOf" srcId="{6B949B89-59EA-49FA-987F-602487725508}" destId="{18CC2801-C22D-4CE4-8046-60B67F93DC24}" srcOrd="1" destOrd="0" presId="urn:microsoft.com/office/officeart/2005/8/layout/cycle4"/>
    <dgm:cxn modelId="{5655B126-8C79-496B-A8F2-0DB1FD0A1039}" type="presOf" srcId="{D822218A-D695-4C59-A246-D1297BA50D66}" destId="{B1633F38-BDDC-42FF-B729-609E32436209}" srcOrd="0" destOrd="0" presId="urn:microsoft.com/office/officeart/2005/8/layout/cycle4"/>
    <dgm:cxn modelId="{3470E45C-4094-4EA5-BE5E-E727B219EB1E}" type="presOf" srcId="{E46B0421-9FAF-4BD7-94E2-ACC0C9BCA5F9}" destId="{CC9469A2-DAF7-4398-9D2B-3FCAD8A0EB61}" srcOrd="0" destOrd="0" presId="urn:microsoft.com/office/officeart/2005/8/layout/cycle4"/>
    <dgm:cxn modelId="{D7132A81-F618-4FF6-A289-B91E3AC5A915}" srcId="{D822218A-D695-4C59-A246-D1297BA50D66}" destId="{6B949B89-59EA-49FA-987F-602487725508}" srcOrd="0" destOrd="0" parTransId="{5581499F-B47F-4924-AD19-055DE911B7CB}" sibTransId="{7832CD08-23B0-4693-B9CF-0CC3795BB0DE}"/>
    <dgm:cxn modelId="{7D4F3200-623F-40B6-8470-FA3B6CEAD13C}" type="presOf" srcId="{F7D45135-3BE1-4256-B90D-6E46ED617281}" destId="{8DD86027-18C9-48B9-B4C1-3D8BD4FD4791}" srcOrd="0" destOrd="1" presId="urn:microsoft.com/office/officeart/2005/8/layout/cycle4"/>
    <dgm:cxn modelId="{B270D414-F981-45E1-B5A7-3ADEC22DC69B}" srcId="{E46B0421-9FAF-4BD7-94E2-ACC0C9BCA5F9}" destId="{859E76F7-3F3D-4B29-909A-13BB636B651F}" srcOrd="0" destOrd="0" parTransId="{2C9305C9-FDD0-4F26-BC25-76D9CAF8DB6D}" sibTransId="{20699B5F-3216-4A26-B586-F1A9D3D07A56}"/>
    <dgm:cxn modelId="{5CC6EF70-46D1-4BF4-85A5-1D48D7A19A92}" srcId="{859E76F7-3F3D-4B29-909A-13BB636B651F}" destId="{C89F5B1A-F39D-4A31-AE50-33FD4E9961E7}" srcOrd="0" destOrd="0" parTransId="{65C4741D-BAC0-430A-AE92-AE1D14F85064}" sibTransId="{D1B2136B-26EA-4EF6-B052-E0769367B888}"/>
    <dgm:cxn modelId="{E66EDD69-535D-42FB-9DC9-0F8A8DFB39C1}" type="presOf" srcId="{D2B9558A-263E-4A4D-8685-33C6B4A020C0}" destId="{ED12D4F7-25CA-4288-AAEE-54973A033677}" srcOrd="0" destOrd="0" presId="urn:microsoft.com/office/officeart/2005/8/layout/cycle4"/>
    <dgm:cxn modelId="{EF223DA1-DAA3-4852-8C76-8148A9C593EC}" srcId="{E46B0421-9FAF-4BD7-94E2-ACC0C9BCA5F9}" destId="{B56D6356-7252-44EA-9689-8883C2ECBFDE}" srcOrd="3" destOrd="0" parTransId="{6CF8397A-15FA-4FEB-9354-E1224E167160}" sibTransId="{E9C196DB-F1DF-4F51-95AA-8B027D03C813}"/>
    <dgm:cxn modelId="{C6DF1854-2474-4ADA-A210-6E8B7A80542B}" type="presOf" srcId="{EDD201AA-316C-45B5-AA78-848B797CC49C}" destId="{0584E102-590C-4E32-9331-403AE4EF4DE2}" srcOrd="1" destOrd="0" presId="urn:microsoft.com/office/officeart/2005/8/layout/cycle4"/>
    <dgm:cxn modelId="{3FD75A41-B014-4EA1-80E5-566C4303F7CB}" type="presOf" srcId="{C89F5B1A-F39D-4A31-AE50-33FD4E9961E7}" destId="{28E65968-D991-48C7-B022-2021EC050F26}" srcOrd="0" destOrd="0" presId="urn:microsoft.com/office/officeart/2005/8/layout/cycle4"/>
    <dgm:cxn modelId="{472DC41B-5D67-447E-80F6-78E513965B91}" type="presOf" srcId="{6B949B89-59EA-49FA-987F-602487725508}" destId="{8DD86027-18C9-48B9-B4C1-3D8BD4FD4791}" srcOrd="0" destOrd="0" presId="urn:microsoft.com/office/officeart/2005/8/layout/cycle4"/>
    <dgm:cxn modelId="{769917AC-6A9E-481E-A438-F185A05905C4}" type="presParOf" srcId="{CC9469A2-DAF7-4398-9D2B-3FCAD8A0EB61}" destId="{2F871C60-E250-46EA-8874-451D9C9D733F}" srcOrd="0" destOrd="0" presId="urn:microsoft.com/office/officeart/2005/8/layout/cycle4"/>
    <dgm:cxn modelId="{83D9E167-8ECA-47E6-A9BA-468AF61FD167}" type="presParOf" srcId="{2F871C60-E250-46EA-8874-451D9C9D733F}" destId="{C9FC8C8E-8365-42D2-8CE5-5147231B4ECF}" srcOrd="0" destOrd="0" presId="urn:microsoft.com/office/officeart/2005/8/layout/cycle4"/>
    <dgm:cxn modelId="{1105DABC-3BD8-4EAA-B41A-A873E125D987}" type="presParOf" srcId="{C9FC8C8E-8365-42D2-8CE5-5147231B4ECF}" destId="{28E65968-D991-48C7-B022-2021EC050F26}" srcOrd="0" destOrd="0" presId="urn:microsoft.com/office/officeart/2005/8/layout/cycle4"/>
    <dgm:cxn modelId="{131A42FD-3FE9-44EC-845C-377EAE5EE754}" type="presParOf" srcId="{C9FC8C8E-8365-42D2-8CE5-5147231B4ECF}" destId="{EBA34DF3-B37C-4024-B415-E211AB057821}" srcOrd="1" destOrd="0" presId="urn:microsoft.com/office/officeart/2005/8/layout/cycle4"/>
    <dgm:cxn modelId="{D076A1FC-32A5-4FE6-8D0F-D51CAD3A87A5}" type="presParOf" srcId="{2F871C60-E250-46EA-8874-451D9C9D733F}" destId="{ABDED608-7254-4AD2-979B-8828DFC3F467}" srcOrd="1" destOrd="0" presId="urn:microsoft.com/office/officeart/2005/8/layout/cycle4"/>
    <dgm:cxn modelId="{FF4BF9AE-3104-41A7-B8AA-71C81ED0D07B}" type="presParOf" srcId="{ABDED608-7254-4AD2-979B-8828DFC3F467}" destId="{ED12D4F7-25CA-4288-AAEE-54973A033677}" srcOrd="0" destOrd="0" presId="urn:microsoft.com/office/officeart/2005/8/layout/cycle4"/>
    <dgm:cxn modelId="{1D52BFBB-CC57-4279-ABE5-4F73820280B6}" type="presParOf" srcId="{ABDED608-7254-4AD2-979B-8828DFC3F467}" destId="{06C4C0F3-AA16-439A-9884-F6BE6EB61ECC}" srcOrd="1" destOrd="0" presId="urn:microsoft.com/office/officeart/2005/8/layout/cycle4"/>
    <dgm:cxn modelId="{F83CD975-3DDF-43A7-946C-8BF9D94DDE8E}" type="presParOf" srcId="{2F871C60-E250-46EA-8874-451D9C9D733F}" destId="{B5AE50EF-A4A2-4FF4-8506-40CB594458B7}" srcOrd="2" destOrd="0" presId="urn:microsoft.com/office/officeart/2005/8/layout/cycle4"/>
    <dgm:cxn modelId="{46F22E93-9511-49C9-AAEE-5DA0D80E56B3}" type="presParOf" srcId="{B5AE50EF-A4A2-4FF4-8506-40CB594458B7}" destId="{8DD86027-18C9-48B9-B4C1-3D8BD4FD4791}" srcOrd="0" destOrd="0" presId="urn:microsoft.com/office/officeart/2005/8/layout/cycle4"/>
    <dgm:cxn modelId="{E566F0B1-208A-4D7B-A40E-75525A7C4EBF}" type="presParOf" srcId="{B5AE50EF-A4A2-4FF4-8506-40CB594458B7}" destId="{18CC2801-C22D-4CE4-8046-60B67F93DC24}" srcOrd="1" destOrd="0" presId="urn:microsoft.com/office/officeart/2005/8/layout/cycle4"/>
    <dgm:cxn modelId="{6C537BD8-951F-4DE8-B78B-1D433F8C31D8}" type="presParOf" srcId="{2F871C60-E250-46EA-8874-451D9C9D733F}" destId="{EE871DE6-5F21-42A6-BD3E-01F3475A86C3}" srcOrd="3" destOrd="0" presId="urn:microsoft.com/office/officeart/2005/8/layout/cycle4"/>
    <dgm:cxn modelId="{3DCF81FA-7B0B-4247-BEE6-3DBADF67B49F}" type="presParOf" srcId="{EE871DE6-5F21-42A6-BD3E-01F3475A86C3}" destId="{A44E4002-9AFF-4F08-915D-2779FAF5E96C}" srcOrd="0" destOrd="0" presId="urn:microsoft.com/office/officeart/2005/8/layout/cycle4"/>
    <dgm:cxn modelId="{4D3BEB5A-CC72-4E8E-AC1D-46B0F8A3C937}" type="presParOf" srcId="{EE871DE6-5F21-42A6-BD3E-01F3475A86C3}" destId="{0584E102-590C-4E32-9331-403AE4EF4DE2}" srcOrd="1" destOrd="0" presId="urn:microsoft.com/office/officeart/2005/8/layout/cycle4"/>
    <dgm:cxn modelId="{C8DB3076-1D45-4746-833C-158653A5BFB4}" type="presParOf" srcId="{2F871C60-E250-46EA-8874-451D9C9D733F}" destId="{40EF3E3F-066B-4BA1-BBAC-796280F491BC}" srcOrd="4" destOrd="0" presId="urn:microsoft.com/office/officeart/2005/8/layout/cycle4"/>
    <dgm:cxn modelId="{FBF9B489-6CFC-4239-B194-46375C398C01}" type="presParOf" srcId="{CC9469A2-DAF7-4398-9D2B-3FCAD8A0EB61}" destId="{0837286F-04CC-4B19-87FE-4E3469274DDE}" srcOrd="1" destOrd="0" presId="urn:microsoft.com/office/officeart/2005/8/layout/cycle4"/>
    <dgm:cxn modelId="{073608E0-BC3A-4869-83B2-FC7BFC583D83}" type="presParOf" srcId="{0837286F-04CC-4B19-87FE-4E3469274DDE}" destId="{A82E5A50-D012-4765-90BB-24C2320E182F}" srcOrd="0" destOrd="0" presId="urn:microsoft.com/office/officeart/2005/8/layout/cycle4"/>
    <dgm:cxn modelId="{2983B299-42B0-417F-98FB-E382AEC1FE68}" type="presParOf" srcId="{0837286F-04CC-4B19-87FE-4E3469274DDE}" destId="{8945BBC1-3979-4A43-B463-3C8125DD8CE3}" srcOrd="1" destOrd="0" presId="urn:microsoft.com/office/officeart/2005/8/layout/cycle4"/>
    <dgm:cxn modelId="{51E41D11-5F60-474E-AECE-B7E87484F8EE}" type="presParOf" srcId="{0837286F-04CC-4B19-87FE-4E3469274DDE}" destId="{B1633F38-BDDC-42FF-B729-609E32436209}" srcOrd="2" destOrd="0" presId="urn:microsoft.com/office/officeart/2005/8/layout/cycle4"/>
    <dgm:cxn modelId="{002EEA4D-684C-47EE-8706-547428D9E568}" type="presParOf" srcId="{0837286F-04CC-4B19-87FE-4E3469274DDE}" destId="{35BDD4B5-99EF-4C17-91CD-7F6B1D213CB5}" srcOrd="3" destOrd="0" presId="urn:microsoft.com/office/officeart/2005/8/layout/cycle4"/>
    <dgm:cxn modelId="{67D22FDB-069C-4927-8E7A-494358D4FBB0}" type="presParOf" srcId="{0837286F-04CC-4B19-87FE-4E3469274DDE}" destId="{CED72238-2A83-488A-9F22-CA73AF85D15A}" srcOrd="4" destOrd="0" presId="urn:microsoft.com/office/officeart/2005/8/layout/cycle4"/>
    <dgm:cxn modelId="{6672DE19-F782-4E98-B5C4-87999D5D099F}" type="presParOf" srcId="{CC9469A2-DAF7-4398-9D2B-3FCAD8A0EB61}" destId="{A5F2061E-040B-4CCE-B325-E3F3AFE65EA3}" srcOrd="2" destOrd="0" presId="urn:microsoft.com/office/officeart/2005/8/layout/cycle4"/>
    <dgm:cxn modelId="{395F1198-6A65-46F8-B71E-805C469A43A8}" type="presParOf" srcId="{CC9469A2-DAF7-4398-9D2B-3FCAD8A0EB61}" destId="{55AE23B6-B198-437A-A8B3-9169907D099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86027-18C9-48B9-B4C1-3D8BD4FD4791}">
      <dsp:nvSpPr>
        <dsp:cNvPr id="0" name=""/>
        <dsp:cNvSpPr/>
      </dsp:nvSpPr>
      <dsp:spPr>
        <a:xfrm>
          <a:off x="5112574" y="3744416"/>
          <a:ext cx="2739040" cy="1774277"/>
        </a:xfrm>
        <a:prstGeom prst="roundRect">
          <a:avLst>
            <a:gd name="adj" fmla="val 10000"/>
          </a:avLst>
        </a:prstGeom>
        <a:solidFill>
          <a:srgbClr val="A81882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b="1" kern="1200" dirty="0" smtClean="0">
              <a:latin typeface="Eras Demi ITC" panose="020B0805030504020804" pitchFamily="34" charset="0"/>
            </a:rPr>
            <a:t>Des séances avec les CM1 à l’école primaire</a:t>
          </a:r>
          <a:endParaRPr lang="fr-FR" sz="1800" b="1" kern="1200" dirty="0">
            <a:latin typeface="Eras Demi ITC" panose="020B08050305040208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b="1" kern="1200" dirty="0">
            <a:latin typeface="Eras Demi ITC" panose="020B0805030504020804" pitchFamily="34" charset="0"/>
          </a:endParaRPr>
        </a:p>
      </dsp:txBody>
      <dsp:txXfrm>
        <a:off x="5973261" y="4226960"/>
        <a:ext cx="1839378" cy="1252757"/>
      </dsp:txXfrm>
    </dsp:sp>
    <dsp:sp modelId="{A44E4002-9AFF-4F08-915D-2779FAF5E96C}">
      <dsp:nvSpPr>
        <dsp:cNvPr id="0" name=""/>
        <dsp:cNvSpPr/>
      </dsp:nvSpPr>
      <dsp:spPr>
        <a:xfrm>
          <a:off x="392443" y="3770338"/>
          <a:ext cx="2739040" cy="1774277"/>
        </a:xfrm>
        <a:prstGeom prst="roundRect">
          <a:avLst>
            <a:gd name="adj" fmla="val 10000"/>
          </a:avLst>
        </a:prstGeom>
        <a:solidFill>
          <a:srgbClr val="A81882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b="1" kern="1200" dirty="0" smtClean="0">
              <a:latin typeface="Eras Demi ITC" panose="020B0805030504020804" pitchFamily="34" charset="0"/>
            </a:rPr>
            <a:t>Des cours communs CM2-6</a:t>
          </a:r>
          <a:r>
            <a:rPr lang="fr-FR" sz="2000" b="1" kern="1200" baseline="30000" dirty="0" smtClean="0">
              <a:latin typeface="Eras Demi ITC" panose="020B0805030504020804" pitchFamily="34" charset="0"/>
            </a:rPr>
            <a:t>ème</a:t>
          </a:r>
          <a:r>
            <a:rPr lang="fr-FR" sz="2000" b="1" kern="1200" dirty="0" smtClean="0">
              <a:latin typeface="Eras Demi ITC" panose="020B0805030504020804" pitchFamily="34" charset="0"/>
            </a:rPr>
            <a:t> </a:t>
          </a:r>
          <a:endParaRPr lang="fr-FR" sz="2000" b="1" kern="1200" dirty="0">
            <a:latin typeface="Eras Demi ITC" panose="020B0805030504020804" pitchFamily="34" charset="0"/>
          </a:endParaRPr>
        </a:p>
      </dsp:txBody>
      <dsp:txXfrm>
        <a:off x="431418" y="4252883"/>
        <a:ext cx="1839378" cy="1252757"/>
      </dsp:txXfrm>
    </dsp:sp>
    <dsp:sp modelId="{ED12D4F7-25CA-4288-AAEE-54973A033677}">
      <dsp:nvSpPr>
        <dsp:cNvPr id="0" name=""/>
        <dsp:cNvSpPr/>
      </dsp:nvSpPr>
      <dsp:spPr>
        <a:xfrm>
          <a:off x="5184583" y="0"/>
          <a:ext cx="2739040" cy="1774277"/>
        </a:xfrm>
        <a:prstGeom prst="roundRect">
          <a:avLst>
            <a:gd name="adj" fmla="val 10000"/>
          </a:avLst>
        </a:prstGeom>
        <a:solidFill>
          <a:srgbClr val="A8188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b="1" kern="1200" dirty="0" smtClean="0">
              <a:latin typeface="Eras Demi ITC" panose="020B0805030504020804" pitchFamily="34" charset="0"/>
            </a:rPr>
            <a:t>Initiation aux disciplines de collège par les enseignants 2</a:t>
          </a:r>
          <a:r>
            <a:rPr lang="fr-FR" sz="1800" b="1" kern="1200" baseline="30000" dirty="0" smtClean="0">
              <a:latin typeface="Eras Demi ITC" panose="020B0805030504020804" pitchFamily="34" charset="0"/>
            </a:rPr>
            <a:t>nd</a:t>
          </a:r>
          <a:r>
            <a:rPr lang="fr-FR" sz="1800" b="1" kern="1200" dirty="0" smtClean="0">
              <a:latin typeface="Eras Demi ITC" panose="020B0805030504020804" pitchFamily="34" charset="0"/>
            </a:rPr>
            <a:t> degré</a:t>
          </a:r>
          <a:endParaRPr lang="fr-FR" sz="1800" b="1" kern="1200" dirty="0">
            <a:latin typeface="Eras Demi ITC" panose="020B0805030504020804" pitchFamily="34" charset="0"/>
          </a:endParaRPr>
        </a:p>
      </dsp:txBody>
      <dsp:txXfrm>
        <a:off x="6045270" y="38975"/>
        <a:ext cx="1839378" cy="1252757"/>
      </dsp:txXfrm>
    </dsp:sp>
    <dsp:sp modelId="{28E65968-D991-48C7-B022-2021EC050F26}">
      <dsp:nvSpPr>
        <dsp:cNvPr id="0" name=""/>
        <dsp:cNvSpPr/>
      </dsp:nvSpPr>
      <dsp:spPr>
        <a:xfrm>
          <a:off x="392443" y="0"/>
          <a:ext cx="2739040" cy="1774277"/>
        </a:xfrm>
        <a:prstGeom prst="roundRect">
          <a:avLst>
            <a:gd name="adj" fmla="val 10000"/>
          </a:avLst>
        </a:prstGeom>
        <a:solidFill>
          <a:srgbClr val="A81882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b="1" kern="1200" dirty="0" smtClean="0">
              <a:latin typeface="Eras Demi ITC" panose="020B0805030504020804" pitchFamily="34" charset="0"/>
            </a:rPr>
            <a:t>Une enseignante 1</a:t>
          </a:r>
          <a:r>
            <a:rPr lang="fr-FR" sz="1800" b="1" kern="1200" baseline="30000" dirty="0" smtClean="0">
              <a:latin typeface="Eras Demi ITC" panose="020B0805030504020804" pitchFamily="34" charset="0"/>
            </a:rPr>
            <a:t>er</a:t>
          </a:r>
          <a:r>
            <a:rPr lang="fr-FR" sz="1800" b="1" kern="1200" dirty="0" smtClean="0">
              <a:latin typeface="Eras Demi ITC" panose="020B0805030504020804" pitchFamily="34" charset="0"/>
            </a:rPr>
            <a:t> degré à mi-temps</a:t>
          </a:r>
          <a:endParaRPr lang="fr-FR" sz="1800" b="1" kern="1200" dirty="0">
            <a:latin typeface="Eras Demi ITC" panose="020B0805030504020804" pitchFamily="34" charset="0"/>
          </a:endParaRPr>
        </a:p>
      </dsp:txBody>
      <dsp:txXfrm>
        <a:off x="431418" y="38975"/>
        <a:ext cx="1839378" cy="1252757"/>
      </dsp:txXfrm>
    </dsp:sp>
    <dsp:sp modelId="{A82E5A50-D012-4765-90BB-24C2320E182F}">
      <dsp:nvSpPr>
        <dsp:cNvPr id="0" name=""/>
        <dsp:cNvSpPr/>
      </dsp:nvSpPr>
      <dsp:spPr>
        <a:xfrm>
          <a:off x="1540179" y="316043"/>
          <a:ext cx="2400818" cy="2400818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Maths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Français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2243362" y="1019226"/>
        <a:ext cx="1697635" cy="1697635"/>
      </dsp:txXfrm>
    </dsp:sp>
    <dsp:sp modelId="{8945BBC1-3979-4A43-B463-3C8125DD8CE3}">
      <dsp:nvSpPr>
        <dsp:cNvPr id="0" name=""/>
        <dsp:cNvSpPr/>
      </dsp:nvSpPr>
      <dsp:spPr>
        <a:xfrm rot="5400000">
          <a:off x="4051890" y="316043"/>
          <a:ext cx="2400818" cy="2400818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tx1"/>
              </a:solidFill>
            </a:rPr>
            <a:t>Histoire-géo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tx1"/>
              </a:solidFill>
            </a:rPr>
            <a:t>Sciences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tx1"/>
              </a:solidFill>
            </a:rPr>
            <a:t>Anglais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 dirty="0"/>
        </a:p>
      </dsp:txBody>
      <dsp:txXfrm rot="-5400000">
        <a:off x="4051890" y="1019226"/>
        <a:ext cx="1697635" cy="1697635"/>
      </dsp:txXfrm>
    </dsp:sp>
    <dsp:sp modelId="{B1633F38-BDDC-42FF-B729-609E32436209}">
      <dsp:nvSpPr>
        <dsp:cNvPr id="0" name=""/>
        <dsp:cNvSpPr/>
      </dsp:nvSpPr>
      <dsp:spPr>
        <a:xfrm rot="10800000">
          <a:off x="4051890" y="2827754"/>
          <a:ext cx="2400818" cy="2400818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chemeClr val="tx1"/>
              </a:solidFill>
            </a:rPr>
            <a:t>Arts plastiques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chemeClr val="tx1"/>
              </a:solidFill>
            </a:rPr>
            <a:t>Clubs et Ateliers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chemeClr val="tx1"/>
              </a:solidFill>
            </a:rPr>
            <a:t>2 récréations</a:t>
          </a:r>
          <a:endParaRPr lang="fr-FR" sz="1900" kern="1200" dirty="0">
            <a:solidFill>
              <a:schemeClr val="tx1"/>
            </a:solidFill>
          </a:endParaRPr>
        </a:p>
      </dsp:txBody>
      <dsp:txXfrm rot="10800000">
        <a:off x="4051890" y="2827754"/>
        <a:ext cx="1697635" cy="1697635"/>
      </dsp:txXfrm>
    </dsp:sp>
    <dsp:sp modelId="{35BDD4B5-99EF-4C17-91CD-7F6B1D213CB5}">
      <dsp:nvSpPr>
        <dsp:cNvPr id="0" name=""/>
        <dsp:cNvSpPr/>
      </dsp:nvSpPr>
      <dsp:spPr>
        <a:xfrm rot="16200000">
          <a:off x="1540179" y="2871749"/>
          <a:ext cx="2400818" cy="2312828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8016" rIns="72000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chemeClr val="tx1"/>
              </a:solidFill>
            </a:rPr>
            <a:t>E.P.S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tx1"/>
              </a:solidFill>
            </a:rPr>
            <a:t>Accompagnement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chemeClr val="tx1"/>
              </a:solidFill>
            </a:rPr>
            <a:t>Personnalisé</a:t>
          </a:r>
          <a:endParaRPr lang="fr-FR" sz="1800" kern="1200" dirty="0">
            <a:solidFill>
              <a:schemeClr val="tx1"/>
            </a:solidFill>
          </a:endParaRPr>
        </a:p>
      </dsp:txBody>
      <dsp:txXfrm rot="5400000">
        <a:off x="2261586" y="2827755"/>
        <a:ext cx="1635416" cy="1697635"/>
      </dsp:txXfrm>
    </dsp:sp>
    <dsp:sp modelId="{A5F2061E-040B-4CCE-B325-E3F3AFE65EA3}">
      <dsp:nvSpPr>
        <dsp:cNvPr id="0" name=""/>
        <dsp:cNvSpPr/>
      </dsp:nvSpPr>
      <dsp:spPr>
        <a:xfrm>
          <a:off x="3581983" y="2273292"/>
          <a:ext cx="828920" cy="72080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E23B6-B198-437A-A8B3-9169907D099D}">
      <dsp:nvSpPr>
        <dsp:cNvPr id="0" name=""/>
        <dsp:cNvSpPr/>
      </dsp:nvSpPr>
      <dsp:spPr>
        <a:xfrm rot="10800000">
          <a:off x="3581983" y="2550523"/>
          <a:ext cx="828920" cy="72080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32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132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9918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48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3802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628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5144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0239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539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553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0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754C7-FAAE-49E6-A8BB-D53B6CBC304D}" type="datetimeFigureOut">
              <a:rPr lang="fr-FR" smtClean="0"/>
              <a:t>19/11/2014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E8758-564E-46F7-9673-79C99683AB8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358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39752" y="3573016"/>
            <a:ext cx="7772400" cy="122413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PROJET Dispositif CM2-6</a:t>
            </a:r>
            <a:r>
              <a:rPr lang="fr-FR" baseline="30000" dirty="0" smtClean="0">
                <a:latin typeface="Eras Demi ITC" panose="020B0805030504020804" pitchFamily="34" charset="0"/>
              </a:rPr>
              <a:t>ème</a:t>
            </a:r>
            <a:r>
              <a:rPr lang="fr-FR" dirty="0" smtClean="0">
                <a:latin typeface="Eras Demi ITC" panose="020B0805030504020804" pitchFamily="34" charset="0"/>
              </a:rPr>
              <a:t> </a:t>
            </a:r>
            <a:br>
              <a:rPr lang="fr-FR" dirty="0" smtClean="0">
                <a:latin typeface="Eras Demi ITC" panose="020B0805030504020804" pitchFamily="34" charset="0"/>
              </a:rPr>
            </a:br>
            <a:r>
              <a:rPr lang="fr-FR" dirty="0" smtClean="0">
                <a:latin typeface="Eras Demi ITC" panose="020B0805030504020804" pitchFamily="34" charset="0"/>
              </a:rPr>
              <a:t>amancey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1026" name="Picture 2" descr="C:\Users\Sylvie\Documents\LOGO!!\logo 1'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692696"/>
            <a:ext cx="2503843" cy="218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46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2362592"/>
            <a:ext cx="2884944" cy="548640"/>
          </a:xfrm>
          <a:ln w="53975" cmpd="thinThick">
            <a:solidFill>
              <a:srgbClr val="00B0F0"/>
            </a:solidFill>
          </a:ln>
        </p:spPr>
        <p:txBody>
          <a:bodyPr/>
          <a:lstStyle/>
          <a:p>
            <a:pPr algn="l"/>
            <a:r>
              <a:rPr lang="fr-FR" dirty="0" smtClean="0">
                <a:latin typeface="Eras Demi ITC" panose="020B0805030504020804" pitchFamily="34" charset="0"/>
              </a:rPr>
              <a:t>Les objectifs: </a:t>
            </a:r>
            <a:endParaRPr lang="fr-FR" dirty="0">
              <a:latin typeface="Eras Demi ITC" panose="020B08050305040208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268760"/>
            <a:ext cx="3816424" cy="1152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 lvl="0">
              <a:buFont typeface="Wingdings" panose="05000000000000000000" pitchFamily="2" charset="2"/>
              <a:buChar char="v"/>
            </a:pPr>
            <a:endParaRPr lang="fr-FR" dirty="0"/>
          </a:p>
          <a:p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962577" y="2096852"/>
            <a:ext cx="4536504" cy="1944216"/>
          </a:xfrm>
          <a:prstGeom prst="roundRect">
            <a:avLst/>
          </a:prstGeom>
          <a:solidFill>
            <a:srgbClr val="C20E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Wingdings" panose="05000000000000000000" pitchFamily="2" charset="2"/>
              <a:buChar char="v"/>
            </a:pPr>
            <a:r>
              <a:rPr lang="fr-FR" sz="2400" b="1" dirty="0"/>
              <a:t>A</a:t>
            </a:r>
            <a:r>
              <a:rPr lang="fr-FR" sz="2400" b="1" dirty="0" smtClean="0"/>
              <a:t>doucir la fracture CM2/6</a:t>
            </a:r>
            <a:r>
              <a:rPr lang="fr-FR" sz="2400" b="1" baseline="30000" dirty="0" smtClean="0"/>
              <a:t>e</a:t>
            </a:r>
            <a:r>
              <a:rPr lang="fr-FR" sz="2400" b="1" dirty="0" smtClean="0"/>
              <a:t>   : </a:t>
            </a:r>
          </a:p>
          <a:p>
            <a:r>
              <a:rPr lang="fr-FR" dirty="0" smtClean="0"/>
              <a:t>=&gt; </a:t>
            </a:r>
            <a:r>
              <a:rPr lang="fr-FR" sz="1600" dirty="0" smtClean="0"/>
              <a:t>Permettre aux  CM2 de voir le fonctionnement du collège / permettre aux  6</a:t>
            </a:r>
            <a:r>
              <a:rPr lang="fr-FR" sz="1600" baseline="30000" dirty="0" smtClean="0"/>
              <a:t>e</a:t>
            </a:r>
            <a:r>
              <a:rPr lang="fr-FR" sz="1600" dirty="0" smtClean="0"/>
              <a:t> de se repositionner sur leurs connaissances et les nouvelles exigences du collège.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4059052" y="4237362"/>
            <a:ext cx="4440029" cy="1839659"/>
          </a:xfrm>
          <a:prstGeom prst="roundRect">
            <a:avLst/>
          </a:prstGeom>
          <a:solidFill>
            <a:srgbClr val="C20E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fr-FR" sz="2400" b="1" dirty="0" smtClean="0"/>
              <a:t>Favoriser le travail et la communication entre enseignants du 1</a:t>
            </a:r>
            <a:r>
              <a:rPr lang="fr-FR" sz="2400" b="1" baseline="30000" dirty="0" smtClean="0"/>
              <a:t>er</a:t>
            </a:r>
            <a:r>
              <a:rPr lang="fr-FR" sz="2400" b="1" dirty="0" smtClean="0"/>
              <a:t> et du second degré.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483768" y="1017607"/>
            <a:ext cx="1368152" cy="1031436"/>
          </a:xfrm>
          <a:prstGeom prst="straightConnector1">
            <a:avLst/>
          </a:prstGeom>
          <a:ln w="508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2267744" y="3246873"/>
            <a:ext cx="1584176" cy="1910319"/>
          </a:xfrm>
          <a:prstGeom prst="straightConnector1">
            <a:avLst/>
          </a:prstGeom>
          <a:ln w="508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3948395" y="226515"/>
            <a:ext cx="4550686" cy="1736785"/>
          </a:xfrm>
          <a:prstGeom prst="roundRect">
            <a:avLst/>
          </a:prstGeom>
          <a:solidFill>
            <a:srgbClr val="C20E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Wingdings" panose="05000000000000000000" pitchFamily="2" charset="2"/>
              <a:buChar char="v"/>
            </a:pPr>
            <a:r>
              <a:rPr lang="fr-FR" sz="2400" b="1" dirty="0" smtClean="0"/>
              <a:t>Mettre en œuvre la loi sur la  Refondation de l’école: cycle CM1-CM2-6</a:t>
            </a:r>
            <a:r>
              <a:rPr lang="fr-FR" sz="2400" b="1" baseline="30000" dirty="0" smtClean="0"/>
              <a:t>ème</a:t>
            </a:r>
            <a:r>
              <a:rPr lang="fr-FR" sz="2400" b="1" dirty="0" smtClean="0"/>
              <a:t> .</a:t>
            </a:r>
            <a:endParaRPr lang="fr-FR" sz="1600" dirty="0" smtClean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059832" y="2754136"/>
            <a:ext cx="816555" cy="249921"/>
          </a:xfrm>
          <a:prstGeom prst="straightConnector1">
            <a:avLst/>
          </a:prstGeom>
          <a:ln w="508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3028960" cy="548640"/>
          </a:xfrm>
          <a:noFill/>
          <a:ln w="63500" cmpd="thickThin">
            <a:solidFill>
              <a:srgbClr val="B61AAF"/>
            </a:solidFill>
          </a:ln>
        </p:spPr>
        <p:txBody>
          <a:bodyPr/>
          <a:lstStyle/>
          <a:p>
            <a:r>
              <a:rPr lang="fr-FR" dirty="0" smtClean="0"/>
              <a:t>Projet initial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2184356"/>
          </a:xfrm>
        </p:spPr>
        <p:txBody>
          <a:bodyPr/>
          <a:lstStyle/>
          <a:p>
            <a:r>
              <a:rPr lang="fr-FR" dirty="0" smtClean="0"/>
              <a:t>Conditionné par l’ouverture d’une 4</a:t>
            </a:r>
            <a:r>
              <a:rPr lang="fr-FR" baseline="30000" dirty="0" smtClean="0"/>
              <a:t>ème</a:t>
            </a:r>
            <a:r>
              <a:rPr lang="fr-FR" dirty="0" smtClean="0"/>
              <a:t> classe (CM2)</a:t>
            </a:r>
            <a:endParaRPr lang="fr-FR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fr-FR" sz="2400" dirty="0"/>
              <a:t>Création de </a:t>
            </a:r>
            <a:r>
              <a:rPr lang="fr-FR" sz="2400" dirty="0" smtClean="0"/>
              <a:t>groupes d’Accompagnement </a:t>
            </a:r>
            <a:r>
              <a:rPr lang="fr-FR" sz="2400" dirty="0"/>
              <a:t>P</a:t>
            </a:r>
            <a:r>
              <a:rPr lang="fr-FR" sz="2400" dirty="0" smtClean="0"/>
              <a:t>ersonnalisé mélangeant des élèves de CM1-CM2-6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Mise en place d’un dispositif de « Découverte et Initiation » pour les CM1-CM2 : 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fr-FR" dirty="0"/>
          </a:p>
          <a:p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577966"/>
              </p:ext>
            </p:extLst>
          </p:nvPr>
        </p:nvGraphicFramePr>
        <p:xfrm>
          <a:off x="683568" y="3212976"/>
          <a:ext cx="7848872" cy="342790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bg1">
                      <a:lumMod val="65000"/>
                    </a:schemeClr>
                  </a:outerShdw>
                </a:effectLst>
              </a:tblPr>
              <a:tblGrid>
                <a:gridCol w="1296144"/>
                <a:gridCol w="2808312"/>
                <a:gridCol w="3744416"/>
              </a:tblGrid>
              <a:tr h="369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fr-FR" sz="12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CM1 – CM2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6</a:t>
                      </a:r>
                      <a:r>
                        <a:rPr lang="fr-FR" sz="2000" b="1" kern="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ème</a:t>
                      </a: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69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r>
                        <a:rPr lang="fr-FR" sz="1200" b="1" kern="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er</a:t>
                      </a: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Trimestre</a:t>
                      </a:r>
                      <a:endParaRPr lang="fr-FR" sz="12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Initiation à l’EPS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Dédoublement d’une séance de français et d’une séance de mathématiques. 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Avantage : collaboration de l’enseignante de primaire avec les deux professeurs du collège de Français et mathématiques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089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r>
                        <a:rPr lang="fr-FR" sz="1200" b="1" kern="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ème</a:t>
                      </a: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Trimestre</a:t>
                      </a:r>
                      <a:endParaRPr lang="fr-FR" sz="12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Découverte de la </a:t>
                      </a:r>
                      <a:r>
                        <a:rPr lang="fr-FR" sz="2000" b="1" kern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Technologie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2438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r>
                        <a:rPr lang="fr-FR" sz="1200" b="1" kern="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ème</a:t>
                      </a:r>
                      <a:r>
                        <a:rPr lang="fr-FR" sz="12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Trimestre</a:t>
                      </a:r>
                      <a:endParaRPr lang="fr-FR" sz="12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Initiation aux arts </a:t>
                      </a:r>
                      <a:r>
                        <a:rPr lang="fr-FR" sz="2000" b="1" kern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plastiques / éducation </a:t>
                      </a:r>
                      <a:r>
                        <a:rPr lang="fr-FR" sz="2000" b="1" kern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musicale</a:t>
                      </a:r>
                      <a:endParaRPr lang="fr-FR" sz="2000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06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3600400" cy="548640"/>
          </a:xfrm>
          <a:ln w="47625" cmpd="thickThin">
            <a:solidFill>
              <a:srgbClr val="00B0F0"/>
            </a:solidFill>
          </a:ln>
        </p:spPr>
        <p:txBody>
          <a:bodyPr/>
          <a:lstStyle/>
          <a:p>
            <a:r>
              <a:rPr lang="fr-FR" dirty="0" smtClean="0"/>
              <a:t>Dispositif CM2-6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797106548"/>
              </p:ext>
            </p:extLst>
          </p:nvPr>
        </p:nvGraphicFramePr>
        <p:xfrm>
          <a:off x="467544" y="980728"/>
          <a:ext cx="79928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46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ylvie\Documents\communication\Photos BM 2014\Classe CM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620688"/>
            <a:ext cx="7872875" cy="59046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248" y="80628"/>
            <a:ext cx="2880320" cy="64807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La classe de CM2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5291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533435"/>
              </p:ext>
            </p:extLst>
          </p:nvPr>
        </p:nvGraphicFramePr>
        <p:xfrm>
          <a:off x="467544" y="332656"/>
          <a:ext cx="7848872" cy="63738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363"/>
                <a:gridCol w="1461590"/>
                <a:gridCol w="1462143"/>
                <a:gridCol w="1546039"/>
                <a:gridCol w="1383212"/>
                <a:gridCol w="1471525"/>
              </a:tblGrid>
              <a:tr h="355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dirty="0">
                          <a:effectLst/>
                        </a:rPr>
                        <a:t> 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LUNDI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MARDI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MERCREDI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JEUDI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VENDREDI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8H30 -  9H15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Français</a:t>
                      </a: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Français</a:t>
                      </a:r>
                      <a:r>
                        <a:rPr lang="fr-FR" sz="1600" b="1" dirty="0">
                          <a:effectLst/>
                        </a:rPr>
                        <a:t> 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9H15-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10H00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Maths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10H15-11H00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Histoire </a:t>
                      </a:r>
                      <a:r>
                        <a:rPr lang="fr-FR" sz="1600" b="1" dirty="0">
                          <a:effectLst/>
                        </a:rPr>
                        <a:t>- </a:t>
                      </a:r>
                      <a:r>
                        <a:rPr lang="fr-FR" sz="1600" b="1" dirty="0" smtClean="0">
                          <a:effectLst/>
                        </a:rPr>
                        <a:t>Géographie</a:t>
                      </a: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Maths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Maths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Maths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11H00-11H45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Maths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indent="449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Anglais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43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 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</a:txBody>
                  <a:tcPr marL="30452" marR="3045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607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13H45-14H30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</a:rPr>
                        <a:t>Sciences </a:t>
                      </a:r>
                      <a:r>
                        <a:rPr lang="fr-FR" sz="1600" b="1" dirty="0">
                          <a:effectLst/>
                        </a:rPr>
                        <a:t>expérimentales et </a:t>
                      </a:r>
                      <a:r>
                        <a:rPr lang="fr-FR" sz="1600" b="1" dirty="0" smtClean="0">
                          <a:effectLst/>
                        </a:rPr>
                        <a:t>technologiques</a:t>
                      </a:r>
                      <a:endParaRPr lang="fr-FR" sz="1600" b="1" dirty="0">
                        <a:effectLst/>
                      </a:endParaRP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</a:rPr>
                        <a:t>Accompagne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perso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EPS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</a:rPr>
                        <a:t>Accompagne </a:t>
                      </a:r>
                      <a:r>
                        <a:rPr lang="fr-FR" sz="1600" b="1" dirty="0">
                          <a:effectLst/>
                        </a:rPr>
                        <a:t>perso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rgbClr val="FFFF00"/>
                    </a:solidFill>
                  </a:tcPr>
                </a:tc>
              </a:tr>
              <a:tr h="7607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14H30-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15H15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Français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</a:rPr>
                        <a:t>Sciences </a:t>
                      </a:r>
                      <a:r>
                        <a:rPr lang="fr-FR" sz="1600" b="1" dirty="0">
                          <a:effectLst/>
                        </a:rPr>
                        <a:t>expérimentales </a:t>
                      </a:r>
                      <a:r>
                        <a:rPr lang="fr-FR" sz="1600" b="1" dirty="0" smtClean="0">
                          <a:effectLst/>
                        </a:rPr>
                        <a:t>technologiques</a:t>
                      </a: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15H30-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16H15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EPS</a:t>
                      </a:r>
                      <a:endParaRPr lang="fr-FR" sz="16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Arts </a:t>
                      </a:r>
                      <a:r>
                        <a:rPr lang="fr-FR" sz="1600" b="1" dirty="0">
                          <a:effectLst/>
                        </a:rPr>
                        <a:t>Plastiques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</a:txBody>
                  <a:tcPr marL="30452" marR="30452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Anglais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</a:rPr>
                        <a:t>Club/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Ateliers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primaires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</a:p>
                  </a:txBody>
                  <a:tcPr marL="30452" marR="30452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608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16h15-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17H00</a:t>
                      </a:r>
                      <a:endParaRPr lang="fr-FR" sz="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</a:rPr>
                        <a:t>Histoire </a:t>
                      </a:r>
                      <a:r>
                        <a:rPr lang="fr-FR" sz="1600" b="1" dirty="0">
                          <a:effectLst/>
                        </a:rPr>
                        <a:t>- Géographie</a:t>
                      </a:r>
                      <a:endParaRPr lang="fr-FR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52" marR="30452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>
                        <a:effectLst/>
                      </a:endParaRPr>
                    </a:p>
                  </a:txBody>
                  <a:tcPr marL="30452" marR="30452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27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365760"/>
            <a:ext cx="9036496" cy="548640"/>
          </a:xfrm>
          <a:ln w="41275">
            <a:solidFill>
              <a:srgbClr val="C20EAD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Bilan après un trimestre de fonctionnement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628800"/>
            <a:ext cx="7520940" cy="33843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/>
              <a:t>Besoin de temps de concertation commune tous les mois: (</a:t>
            </a:r>
            <a:r>
              <a:rPr lang="fr-FR" sz="2000" b="0" dirty="0" smtClean="0"/>
              <a:t>difficile de réunir tous les acteurs du projet)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0" dirty="0" smtClean="0"/>
              <a:t>Mise au point </a:t>
            </a:r>
            <a:r>
              <a:rPr lang="fr-FR" sz="2000" dirty="0" smtClean="0"/>
              <a:t>d’exigences communes</a:t>
            </a:r>
            <a:r>
              <a:rPr lang="fr-FR" sz="2000" b="0" dirty="0" smtClean="0"/>
              <a:t>; de </a:t>
            </a:r>
            <a:r>
              <a:rPr lang="fr-FR" sz="2000" dirty="0" smtClean="0"/>
              <a:t>sanctions communes…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/>
              <a:t>EVALUATION: </a:t>
            </a:r>
            <a:r>
              <a:rPr lang="fr-FR" sz="2000" b="0" dirty="0" smtClean="0"/>
              <a:t>nous </a:t>
            </a:r>
            <a:r>
              <a:rPr lang="fr-FR" sz="2000" b="0" dirty="0"/>
              <a:t>procédons à la fois à une notation type secondaire (note sur 10 ou 20) et sur une évaluation des acquis (livret de compétences propre au cycle 3</a:t>
            </a:r>
            <a:r>
              <a:rPr lang="fr-FR" sz="2000" b="0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Efficacité des temps d’accompagnement personnalisé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546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fr/3/32/Lesprof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931" y="2685225"/>
            <a:ext cx="280600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ulle ronde 3"/>
          <p:cNvSpPr/>
          <p:nvPr/>
        </p:nvSpPr>
        <p:spPr>
          <a:xfrm>
            <a:off x="3851920" y="70386"/>
            <a:ext cx="4464496" cy="1708598"/>
          </a:xfrm>
          <a:prstGeom prst="wedgeEllipseCallout">
            <a:avLst>
              <a:gd name="adj1" fmla="val -24654"/>
              <a:gd name="adj2" fmla="val 8643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800"/>
              </a:spcBef>
            </a:pPr>
            <a:r>
              <a:rPr lang="fr-FR" sz="1600" b="1" dirty="0" smtClean="0">
                <a:solidFill>
                  <a:srgbClr val="002060"/>
                </a:solidFill>
                <a:latin typeface="Franklin Gothic Book"/>
              </a:rPr>
              <a:t>« </a:t>
            </a:r>
            <a:r>
              <a:rPr lang="fr-FR" dirty="0" smtClean="0">
                <a:solidFill>
                  <a:srgbClr val="002060"/>
                </a:solidFill>
              </a:rPr>
              <a:t>Projet positif, très intéressant et efficace …car cette année les effectifs sont réduits… »</a:t>
            </a:r>
          </a:p>
          <a:p>
            <a:pPr lvl="0" algn="r">
              <a:spcBef>
                <a:spcPts val="800"/>
              </a:spcBef>
            </a:pPr>
            <a:r>
              <a:rPr lang="fr-FR" sz="1600" i="1" dirty="0" smtClean="0">
                <a:solidFill>
                  <a:srgbClr val="002060"/>
                </a:solidFill>
              </a:rPr>
              <a:t>Enseignante de CM2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06650" y="278946"/>
            <a:ext cx="3357238" cy="2242238"/>
          </a:xfrm>
          <a:prstGeom prst="wedgeRoundRectCallout">
            <a:avLst>
              <a:gd name="adj1" fmla="val 47919"/>
              <a:gd name="adj2" fmla="val 65840"/>
              <a:gd name="adj3" fmla="val 16667"/>
            </a:avLst>
          </a:prstGeom>
          <a:solidFill>
            <a:srgbClr val="C20E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« Pour les élèves c’est très enrichissant car on a le temps de les sensibiliser à la nature par des observations qu’on a pas le temps de faire en 6</a:t>
            </a:r>
            <a:r>
              <a:rPr lang="fr-FR" baseline="30000" dirty="0" smtClean="0"/>
              <a:t>ème</a:t>
            </a:r>
            <a:r>
              <a:rPr lang="fr-FR" dirty="0" smtClean="0"/>
              <a:t> » 	       </a:t>
            </a:r>
            <a:r>
              <a:rPr lang="fr-FR" sz="1400" i="1" dirty="0" smtClean="0"/>
              <a:t>Enseignante de S.V.T</a:t>
            </a:r>
            <a:endParaRPr lang="fr-FR" sz="1400" i="1" dirty="0"/>
          </a:p>
        </p:txBody>
      </p:sp>
      <p:sp>
        <p:nvSpPr>
          <p:cNvPr id="6" name="Rectangle 5"/>
          <p:cNvSpPr/>
          <p:nvPr/>
        </p:nvSpPr>
        <p:spPr>
          <a:xfrm>
            <a:off x="5843387" y="4509120"/>
            <a:ext cx="3193109" cy="2160240"/>
          </a:xfrm>
          <a:prstGeom prst="wedgeRectCallout">
            <a:avLst>
              <a:gd name="adj1" fmla="val -51639"/>
              <a:gd name="adj2" fmla="val -74747"/>
            </a:avLst>
          </a:prstGeom>
          <a:solidFill>
            <a:srgbClr val="C20E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b="1" dirty="0" smtClean="0"/>
          </a:p>
          <a:p>
            <a:pPr algn="ctr"/>
            <a:r>
              <a:rPr lang="fr-FR" dirty="0"/>
              <a:t>« Ce dispositif  met les élèves  progressivement en confiance,  il aborderont  l’entrée en 6</a:t>
            </a:r>
            <a:r>
              <a:rPr lang="fr-FR" baseline="30000" dirty="0"/>
              <a:t>ème</a:t>
            </a:r>
            <a:r>
              <a:rPr lang="fr-FR" dirty="0"/>
              <a:t> plus sereinement </a:t>
            </a:r>
            <a:r>
              <a:rPr lang="fr-FR" dirty="0" smtClean="0"/>
              <a:t>»</a:t>
            </a:r>
          </a:p>
          <a:p>
            <a:pPr algn="r"/>
            <a:r>
              <a:rPr lang="fr-FR" sz="1400" i="1" dirty="0" smtClean="0"/>
              <a:t>Enseignante Espagnol</a:t>
            </a:r>
            <a:endParaRPr lang="fr-FR" sz="1400" i="1" dirty="0"/>
          </a:p>
          <a:p>
            <a:pPr algn="ctr"/>
            <a:endParaRPr lang="fr-FR" sz="2000" b="1" dirty="0"/>
          </a:p>
        </p:txBody>
      </p:sp>
      <p:sp>
        <p:nvSpPr>
          <p:cNvPr id="7" name="Bulle ronde 6"/>
          <p:cNvSpPr/>
          <p:nvPr/>
        </p:nvSpPr>
        <p:spPr>
          <a:xfrm>
            <a:off x="55295" y="2574894"/>
            <a:ext cx="2428474" cy="3806434"/>
          </a:xfrm>
          <a:prstGeom prst="wedgeEllipseCallout">
            <a:avLst>
              <a:gd name="adj1" fmla="val 79539"/>
              <a:gd name="adj2" fmla="val -2850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rgbClr val="002060"/>
                </a:solidFill>
              </a:rPr>
              <a:t>« Les temps de concertation communes primaire-collège sont vraiment positifs »</a:t>
            </a:r>
          </a:p>
          <a:p>
            <a:pPr lvl="0" algn="r"/>
            <a:r>
              <a:rPr lang="fr-FR" sz="1400" i="1" dirty="0" smtClean="0">
                <a:solidFill>
                  <a:srgbClr val="002060"/>
                </a:solidFill>
              </a:rPr>
              <a:t>Enseignante  1</a:t>
            </a:r>
            <a:r>
              <a:rPr lang="fr-FR" sz="1400" i="1" baseline="30000" dirty="0" smtClean="0">
                <a:solidFill>
                  <a:srgbClr val="002060"/>
                </a:solidFill>
              </a:rPr>
              <a:t>er</a:t>
            </a:r>
            <a:r>
              <a:rPr lang="fr-FR" sz="1400" i="1" dirty="0" smtClean="0">
                <a:solidFill>
                  <a:srgbClr val="002060"/>
                </a:solidFill>
              </a:rPr>
              <a:t> degré</a:t>
            </a:r>
            <a:endParaRPr lang="fr-FR" sz="1400" i="1" dirty="0">
              <a:solidFill>
                <a:srgbClr val="00206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889710" y="4237505"/>
            <a:ext cx="2618393" cy="2475788"/>
          </a:xfrm>
          <a:prstGeom prst="wedgeRoundRectCallout">
            <a:avLst>
              <a:gd name="adj1" fmla="val -7946"/>
              <a:gd name="adj2" fmla="val -6189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« Il </a:t>
            </a:r>
            <a:r>
              <a:rPr lang="fr-FR" dirty="0"/>
              <a:t>est commode et surtout </a:t>
            </a:r>
            <a:r>
              <a:rPr lang="fr-FR" dirty="0" smtClean="0"/>
              <a:t>plus réaliste pour </a:t>
            </a:r>
            <a:r>
              <a:rPr lang="fr-FR" dirty="0"/>
              <a:t>nos CM2 de baigner dans les locaux du </a:t>
            </a:r>
            <a:r>
              <a:rPr lang="fr-FR" dirty="0" smtClean="0"/>
              <a:t>collège »</a:t>
            </a:r>
          </a:p>
          <a:p>
            <a:pPr algn="r"/>
            <a:r>
              <a:rPr lang="fr-FR" sz="1400" i="1" dirty="0" smtClean="0"/>
              <a:t>Enseignante d’Anglais</a:t>
            </a:r>
            <a:endParaRPr lang="fr-FR" sz="1400" i="1" dirty="0"/>
          </a:p>
        </p:txBody>
      </p:sp>
      <p:sp>
        <p:nvSpPr>
          <p:cNvPr id="9" name="Rectangle 8"/>
          <p:cNvSpPr/>
          <p:nvPr/>
        </p:nvSpPr>
        <p:spPr>
          <a:xfrm>
            <a:off x="6660232" y="1778984"/>
            <a:ext cx="2088232" cy="2298088"/>
          </a:xfrm>
          <a:prstGeom prst="wedgeRectCallout">
            <a:avLst>
              <a:gd name="adj1" fmla="val -72634"/>
              <a:gd name="adj2" fmla="val -12726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/>
              <a:t>« </a:t>
            </a:r>
            <a:r>
              <a:rPr lang="fr-FR" b="1" dirty="0" smtClean="0"/>
              <a:t>Il </a:t>
            </a:r>
            <a:r>
              <a:rPr lang="fr-FR" b="1" dirty="0"/>
              <a:t>n’est pas évident de faire des cours communs aux CM2-6</a:t>
            </a:r>
            <a:r>
              <a:rPr lang="fr-FR" b="1" baseline="30000" dirty="0"/>
              <a:t>ème</a:t>
            </a:r>
            <a:r>
              <a:rPr lang="fr-FR" b="1" dirty="0"/>
              <a:t> »</a:t>
            </a:r>
          </a:p>
          <a:p>
            <a:pPr lvl="0" algn="r"/>
            <a:r>
              <a:rPr lang="fr-FR" sz="1200" i="1" dirty="0">
                <a:solidFill>
                  <a:prstClr val="white"/>
                </a:solidFill>
              </a:rPr>
              <a:t>Enseignante d’E.P.S</a:t>
            </a:r>
          </a:p>
        </p:txBody>
      </p:sp>
    </p:spTree>
    <p:extLst>
      <p:ext uri="{BB962C8B-B14F-4D97-AF65-F5344CB8AC3E}">
        <p14:creationId xmlns:p14="http://schemas.microsoft.com/office/powerpoint/2010/main" val="30210170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data.over-blog.com/4/96/42/08/gifs-blog/3-divers.personnages/enfanteco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16832"/>
            <a:ext cx="380286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ulle ronde 3"/>
          <p:cNvSpPr/>
          <p:nvPr/>
        </p:nvSpPr>
        <p:spPr>
          <a:xfrm>
            <a:off x="34846" y="116632"/>
            <a:ext cx="3313018" cy="1800200"/>
          </a:xfrm>
          <a:prstGeom prst="wedgeEllipseCallout">
            <a:avLst>
              <a:gd name="adj1" fmla="val 46362"/>
              <a:gd name="adj2" fmla="val 66542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« C’est mieux d’avoir différents profs, ça change du primaire. »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6" name="Bulle ronde 5"/>
          <p:cNvSpPr/>
          <p:nvPr/>
        </p:nvSpPr>
        <p:spPr>
          <a:xfrm>
            <a:off x="6555997" y="1803678"/>
            <a:ext cx="2376264" cy="3109041"/>
          </a:xfrm>
          <a:prstGeom prst="wedgeEllipseCallout">
            <a:avLst>
              <a:gd name="adj1" fmla="val -75797"/>
              <a:gd name="adj2" fmla="val 4342"/>
            </a:avLst>
          </a:prstGeom>
          <a:noFill/>
          <a:ln w="38100">
            <a:solidFill>
              <a:srgbClr val="C20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C20EAD"/>
                </a:solidFill>
              </a:rPr>
              <a:t>« Je trouve que c’est une bonne idée pour me préparer à la 6</a:t>
            </a:r>
            <a:r>
              <a:rPr lang="fr-FR" b="1" baseline="30000" dirty="0" smtClean="0">
                <a:solidFill>
                  <a:srgbClr val="C20EAD"/>
                </a:solidFill>
              </a:rPr>
              <a:t>ème</a:t>
            </a:r>
            <a:r>
              <a:rPr lang="fr-FR" b="1" dirty="0">
                <a:solidFill>
                  <a:srgbClr val="C20EAD"/>
                </a:solidFill>
              </a:rPr>
              <a:t> </a:t>
            </a:r>
            <a:r>
              <a:rPr lang="fr-FR" b="1" dirty="0" smtClean="0">
                <a:solidFill>
                  <a:srgbClr val="C20EAD"/>
                </a:solidFill>
              </a:rPr>
              <a:t>. »</a:t>
            </a:r>
            <a:endParaRPr lang="fr-FR" b="1" dirty="0">
              <a:solidFill>
                <a:srgbClr val="C20EA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2348879"/>
            <a:ext cx="2376264" cy="2520279"/>
          </a:xfrm>
          <a:prstGeom prst="wedgeRectCallout">
            <a:avLst>
              <a:gd name="adj1" fmla="val 96941"/>
              <a:gd name="adj2" fmla="val 10205"/>
            </a:avLst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A81882"/>
                </a:solidFill>
              </a:rPr>
              <a:t>« Moi je trouve que pour l’année prochaine, nous serons déjà prêts, nous ne paniquerons pas à cause des profs. »</a:t>
            </a:r>
            <a:endParaRPr lang="fr-FR" b="1" dirty="0">
              <a:solidFill>
                <a:srgbClr val="A81882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995936" y="332656"/>
            <a:ext cx="4680520" cy="1224136"/>
          </a:xfrm>
          <a:prstGeom prst="wedgeRoundRectCallout">
            <a:avLst>
              <a:gd name="adj1" fmla="val -29121"/>
              <a:gd name="adj2" fmla="val 88531"/>
              <a:gd name="adj3" fmla="val 16667"/>
            </a:avLst>
          </a:pr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«</a:t>
            </a:r>
            <a:r>
              <a:rPr lang="fr-FR" b="1" dirty="0" smtClean="0">
                <a:solidFill>
                  <a:srgbClr val="0070C0"/>
                </a:solidFill>
              </a:rPr>
              <a:t>  »Moi, je préfère la récré des primaires car on peut jouer plus longtemps. »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71646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arentselevessaintmarcellin.sopixi.fr/images/bibli/les-par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7741"/>
            <a:ext cx="3600400" cy="2185957"/>
          </a:xfrm>
          <a:prstGeom prst="rect">
            <a:avLst/>
          </a:prstGeom>
          <a:noFill/>
          <a:ln w="44450" cmpd="thickThin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55976" y="377741"/>
            <a:ext cx="4572000" cy="923330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La peur des parents </a:t>
            </a:r>
            <a:r>
              <a:rPr lang="fr-FR" b="1" dirty="0" smtClean="0"/>
              <a:t>lors </a:t>
            </a:r>
            <a:r>
              <a:rPr lang="fr-FR" b="1" dirty="0"/>
              <a:t>de l'annonce de ce projet </a:t>
            </a:r>
            <a:r>
              <a:rPr lang="fr-FR" b="1" dirty="0" smtClean="0"/>
              <a:t>… pour </a:t>
            </a:r>
            <a:r>
              <a:rPr lang="fr-FR" b="1" dirty="0"/>
              <a:t>une adaptation plutôt réussie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3068960"/>
            <a:ext cx="4572000" cy="923330"/>
          </a:xfrm>
          <a:prstGeom prst="rect">
            <a:avLst/>
          </a:prstGeom>
          <a:ln w="31750">
            <a:solidFill>
              <a:srgbClr val="00B0F0"/>
            </a:solidFill>
          </a:ln>
        </p:spPr>
        <p:txBody>
          <a:bodyPr>
            <a:spAutoFit/>
          </a:bodyPr>
          <a:lstStyle/>
          <a:p>
            <a:pPr lvl="0">
              <a:spcBef>
                <a:spcPts val="800"/>
              </a:spcBef>
            </a:pPr>
            <a:r>
              <a:rPr lang="fr-FR" b="1" dirty="0">
                <a:solidFill>
                  <a:srgbClr val="000000"/>
                </a:solidFill>
              </a:rPr>
              <a:t>« Une certitude : la barrière primaire / collège sera franchie beaucoup plus facilement en arrivant en 6ème dans ce projet là. »</a:t>
            </a:r>
          </a:p>
        </p:txBody>
      </p:sp>
      <p:sp>
        <p:nvSpPr>
          <p:cNvPr id="5" name="Arrondir un rectangle à un seul coin 4"/>
          <p:cNvSpPr/>
          <p:nvPr/>
        </p:nvSpPr>
        <p:spPr>
          <a:xfrm>
            <a:off x="190536" y="377741"/>
            <a:ext cx="3600400" cy="361246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  PARENTS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544223" y="3068960"/>
            <a:ext cx="2986577" cy="142236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« On est conscient qu’on est chanceux… avoir un petit effectif, un traitement de faveur pour nos enfants… »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7048" y="1628800"/>
            <a:ext cx="3780928" cy="646331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/>
              <a:t>Les réunions pour expliquer le fonctionnement, pour rassurer…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9004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ylvie\Documents\PHOTOS 2014-2015\2014-11-17 16.53.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632848" cy="57246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51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476672"/>
            <a:ext cx="7776864" cy="864096"/>
          </a:xfrm>
          <a:prstGeom prst="rect">
            <a:avLst/>
          </a:prstGeom>
          <a:solidFill>
            <a:srgbClr val="A818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PERSPECTIVES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75656" y="1556792"/>
            <a:ext cx="662473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Avons-nous répondu à nos objectifs?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000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 smtClean="0">
                <a:solidFill>
                  <a:srgbClr val="0070C0"/>
                </a:solidFill>
              </a:rPr>
              <a:t>Comment faire évoluer notre dispositif l’année prochaine?</a:t>
            </a:r>
          </a:p>
          <a:p>
            <a:endParaRPr lang="fr-FR" sz="2000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 smtClean="0">
                <a:solidFill>
                  <a:srgbClr val="0070C0"/>
                </a:solidFill>
              </a:rPr>
              <a:t>N’avons –nous </a:t>
            </a:r>
            <a:r>
              <a:rPr lang="fr-FR" sz="2000" b="1" smtClean="0">
                <a:solidFill>
                  <a:srgbClr val="0070C0"/>
                </a:solidFill>
              </a:rPr>
              <a:t>pas créée une </a:t>
            </a:r>
            <a:r>
              <a:rPr lang="fr-FR" sz="2000" b="1" dirty="0" smtClean="0">
                <a:solidFill>
                  <a:srgbClr val="0070C0"/>
                </a:solidFill>
              </a:rPr>
              <a:t>différence plus grande encore entre les élèves de 6</a:t>
            </a:r>
            <a:r>
              <a:rPr lang="fr-FR" sz="2000" b="1" baseline="30000" dirty="0" smtClean="0">
                <a:solidFill>
                  <a:srgbClr val="0070C0"/>
                </a:solidFill>
              </a:rPr>
              <a:t>ème</a:t>
            </a:r>
            <a:r>
              <a:rPr lang="fr-FR" sz="2000" b="1" dirty="0" smtClean="0">
                <a:solidFill>
                  <a:srgbClr val="0070C0"/>
                </a:solidFill>
              </a:rPr>
              <a:t> venant  du Sacré-Cœur et ceux du public?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000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 smtClean="0">
                <a:solidFill>
                  <a:srgbClr val="0070C0"/>
                </a:solidFill>
              </a:rPr>
              <a:t>Comment intégrer les CM1? … et les écoles publiques dans le projet?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449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Personnalisé 3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D143B3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601</TotalTime>
  <Words>366</Words>
  <Application>Microsoft Office PowerPoint</Application>
  <PresentationFormat>Affichage à l'écran (4:3)</PresentationFormat>
  <Paragraphs>167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Angles</vt:lpstr>
      <vt:lpstr>Thème Office</vt:lpstr>
      <vt:lpstr>PROJET Dispositif CM2-6ème  amancey</vt:lpstr>
      <vt:lpstr>Les objectifs: </vt:lpstr>
      <vt:lpstr>Projet initial</vt:lpstr>
      <vt:lpstr>Dispositif CM2-6ème </vt:lpstr>
      <vt:lpstr>Présentation PowerPoint</vt:lpstr>
      <vt:lpstr>Présentation PowerPoint</vt:lpstr>
      <vt:lpstr>Bilan après un trimestre de fonctionnement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Dispositif CM2-6ème</dc:title>
  <dc:creator>Sylvie</dc:creator>
  <cp:lastModifiedBy>Elisabeth LHERITIER</cp:lastModifiedBy>
  <cp:revision>37</cp:revision>
  <dcterms:created xsi:type="dcterms:W3CDTF">2014-11-10T15:41:54Z</dcterms:created>
  <dcterms:modified xsi:type="dcterms:W3CDTF">2014-11-19T14:05:35Z</dcterms:modified>
</cp:coreProperties>
</file>